
<file path=[Content_Types].xml><?xml version="1.0" encoding="utf-8"?>
<Types xmlns="http://schemas.openxmlformats.org/package/2006/content-types">
  <Default Extension="gif" ContentType="image/gi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316" r:id="rId33"/>
    <p:sldId id="288" r:id="rId34"/>
    <p:sldId id="289" r:id="rId35"/>
    <p:sldId id="290" r:id="rId36"/>
    <p:sldId id="291" r:id="rId37"/>
    <p:sldId id="292" r:id="rId38"/>
    <p:sldId id="294" r:id="rId39"/>
    <p:sldId id="293" r:id="rId40"/>
    <p:sldId id="295" r:id="rId41"/>
    <p:sldId id="296" r:id="rId42"/>
    <p:sldId id="297" r:id="rId43"/>
    <p:sldId id="298" r:id="rId44"/>
    <p:sldId id="299" r:id="rId45"/>
    <p:sldId id="300" r:id="rId46"/>
    <p:sldId id="317"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Lst>
  <p:sldSz cx="12192000" cy="6858000"/>
  <p:notesSz cx="7772400" cy="10058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512" autoAdjust="0"/>
    <p:restoredTop sz="94660"/>
  </p:normalViewPr>
  <p:slideViewPr>
    <p:cSldViewPr snapToGrid="0">
      <p:cViewPr varScale="1">
        <p:scale>
          <a:sx n="94" d="100"/>
          <a:sy n="94" d="100"/>
        </p:scale>
        <p:origin x="614" y="101"/>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presProps" Target="pres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61" Type="http://schemas.openxmlformats.org/officeDocument/2006/relationships/slide" Target="slides/slide59.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8" name="PlaceHolder 1"/>
          <p:cNvSpPr>
            <a:spLocks noGrp="1"/>
          </p:cNvSpPr>
          <p:nvPr>
            <p:ph type="title"/>
          </p:nvPr>
        </p:nvSpPr>
        <p:spPr>
          <a:xfrm>
            <a:off x="1278720" y="155520"/>
            <a:ext cx="10515240" cy="52524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29" name="PlaceHolder 2"/>
          <p:cNvSpPr>
            <a:spLocks noGrp="1"/>
          </p:cNvSpPr>
          <p:nvPr>
            <p:ph type="body"/>
          </p:nvPr>
        </p:nvSpPr>
        <p:spPr>
          <a:xfrm>
            <a:off x="685800" y="1119240"/>
            <a:ext cx="11320200" cy="2497680"/>
          </a:xfrm>
          <a:prstGeom prst="rect">
            <a:avLst/>
          </a:prstGeom>
        </p:spPr>
        <p:txBody>
          <a:bodyPr lIns="0" tIns="0" rIns="0" bIns="0">
            <a:normAutofit/>
          </a:bodyPr>
          <a:lstStyle/>
          <a:p>
            <a:endParaRPr lang="en-US" sz="2800" b="0" strike="noStrike" spc="-1">
              <a:solidFill>
                <a:srgbClr val="0070C0"/>
              </a:solidFill>
              <a:latin typeface="Calibri"/>
            </a:endParaRPr>
          </a:p>
        </p:txBody>
      </p:sp>
      <p:sp>
        <p:nvSpPr>
          <p:cNvPr id="30" name="PlaceHolder 3"/>
          <p:cNvSpPr>
            <a:spLocks noGrp="1"/>
          </p:cNvSpPr>
          <p:nvPr>
            <p:ph type="body"/>
          </p:nvPr>
        </p:nvSpPr>
        <p:spPr>
          <a:xfrm>
            <a:off x="685800" y="3854520"/>
            <a:ext cx="11320200" cy="2497680"/>
          </a:xfrm>
          <a:prstGeom prst="rect">
            <a:avLst/>
          </a:prstGeom>
        </p:spPr>
        <p:txBody>
          <a:bodyPr lIns="0" tIns="0" rIns="0" bIns="0">
            <a:normAutofit/>
          </a:bodyPr>
          <a:lstStyle/>
          <a:p>
            <a:endParaRPr lang="en-US" sz="2800" b="0" strike="noStrike" spc="-1">
              <a:solidFill>
                <a:srgbClr val="0070C0"/>
              </a:solidFill>
              <a:latin typeface="Calibri"/>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1278720" y="155520"/>
            <a:ext cx="10515240" cy="52524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32" name="PlaceHolder 2"/>
          <p:cNvSpPr>
            <a:spLocks noGrp="1"/>
          </p:cNvSpPr>
          <p:nvPr>
            <p:ph type="body"/>
          </p:nvPr>
        </p:nvSpPr>
        <p:spPr>
          <a:xfrm>
            <a:off x="685800" y="1119240"/>
            <a:ext cx="5524200" cy="2497680"/>
          </a:xfrm>
          <a:prstGeom prst="rect">
            <a:avLst/>
          </a:prstGeom>
        </p:spPr>
        <p:txBody>
          <a:bodyPr lIns="0" tIns="0" rIns="0" bIns="0">
            <a:normAutofit/>
          </a:bodyPr>
          <a:lstStyle/>
          <a:p>
            <a:endParaRPr lang="en-US" sz="2800" b="0" strike="noStrike" spc="-1">
              <a:solidFill>
                <a:srgbClr val="0070C0"/>
              </a:solidFill>
              <a:latin typeface="Calibri"/>
            </a:endParaRPr>
          </a:p>
        </p:txBody>
      </p:sp>
      <p:sp>
        <p:nvSpPr>
          <p:cNvPr id="33" name="PlaceHolder 3"/>
          <p:cNvSpPr>
            <a:spLocks noGrp="1"/>
          </p:cNvSpPr>
          <p:nvPr>
            <p:ph type="body"/>
          </p:nvPr>
        </p:nvSpPr>
        <p:spPr>
          <a:xfrm>
            <a:off x="6486480" y="1119240"/>
            <a:ext cx="5524200" cy="2497680"/>
          </a:xfrm>
          <a:prstGeom prst="rect">
            <a:avLst/>
          </a:prstGeom>
        </p:spPr>
        <p:txBody>
          <a:bodyPr lIns="0" tIns="0" rIns="0" bIns="0">
            <a:normAutofit/>
          </a:bodyPr>
          <a:lstStyle/>
          <a:p>
            <a:endParaRPr lang="en-US" sz="2800" b="0" strike="noStrike" spc="-1">
              <a:solidFill>
                <a:srgbClr val="0070C0"/>
              </a:solidFill>
              <a:latin typeface="Calibri"/>
            </a:endParaRPr>
          </a:p>
        </p:txBody>
      </p:sp>
      <p:sp>
        <p:nvSpPr>
          <p:cNvPr id="34" name="PlaceHolder 4"/>
          <p:cNvSpPr>
            <a:spLocks noGrp="1"/>
          </p:cNvSpPr>
          <p:nvPr>
            <p:ph type="body"/>
          </p:nvPr>
        </p:nvSpPr>
        <p:spPr>
          <a:xfrm>
            <a:off x="685800" y="3854520"/>
            <a:ext cx="5524200" cy="2497680"/>
          </a:xfrm>
          <a:prstGeom prst="rect">
            <a:avLst/>
          </a:prstGeom>
        </p:spPr>
        <p:txBody>
          <a:bodyPr lIns="0" tIns="0" rIns="0" bIns="0">
            <a:normAutofit/>
          </a:bodyPr>
          <a:lstStyle/>
          <a:p>
            <a:endParaRPr lang="en-US" sz="2800" b="0" strike="noStrike" spc="-1">
              <a:solidFill>
                <a:srgbClr val="0070C0"/>
              </a:solidFill>
              <a:latin typeface="Calibri"/>
            </a:endParaRPr>
          </a:p>
        </p:txBody>
      </p:sp>
      <p:sp>
        <p:nvSpPr>
          <p:cNvPr id="35" name="PlaceHolder 5"/>
          <p:cNvSpPr>
            <a:spLocks noGrp="1"/>
          </p:cNvSpPr>
          <p:nvPr>
            <p:ph type="body"/>
          </p:nvPr>
        </p:nvSpPr>
        <p:spPr>
          <a:xfrm>
            <a:off x="6486480" y="3854520"/>
            <a:ext cx="5524200" cy="2497680"/>
          </a:xfrm>
          <a:prstGeom prst="rect">
            <a:avLst/>
          </a:prstGeom>
        </p:spPr>
        <p:txBody>
          <a:bodyPr lIns="0" tIns="0" rIns="0" bIns="0">
            <a:normAutofit/>
          </a:bodyPr>
          <a:lstStyle/>
          <a:p>
            <a:endParaRPr lang="en-US" sz="2800" b="0" strike="noStrike" spc="-1">
              <a:solidFill>
                <a:srgbClr val="0070C0"/>
              </a:solidFill>
              <a:latin typeface="Calibri"/>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6" name="PlaceHolder 1"/>
          <p:cNvSpPr>
            <a:spLocks noGrp="1"/>
          </p:cNvSpPr>
          <p:nvPr>
            <p:ph type="title"/>
          </p:nvPr>
        </p:nvSpPr>
        <p:spPr>
          <a:xfrm>
            <a:off x="1278720" y="155520"/>
            <a:ext cx="10515240" cy="52524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37" name="PlaceHolder 2"/>
          <p:cNvSpPr>
            <a:spLocks noGrp="1"/>
          </p:cNvSpPr>
          <p:nvPr>
            <p:ph type="body"/>
          </p:nvPr>
        </p:nvSpPr>
        <p:spPr>
          <a:xfrm>
            <a:off x="685800" y="1119240"/>
            <a:ext cx="3645000" cy="2497680"/>
          </a:xfrm>
          <a:prstGeom prst="rect">
            <a:avLst/>
          </a:prstGeom>
        </p:spPr>
        <p:txBody>
          <a:bodyPr lIns="0" tIns="0" rIns="0" bIns="0">
            <a:normAutofit/>
          </a:bodyPr>
          <a:lstStyle/>
          <a:p>
            <a:endParaRPr lang="en-US" sz="2800" b="0" strike="noStrike" spc="-1">
              <a:solidFill>
                <a:srgbClr val="0070C0"/>
              </a:solidFill>
              <a:latin typeface="Calibri"/>
            </a:endParaRPr>
          </a:p>
        </p:txBody>
      </p:sp>
      <p:sp>
        <p:nvSpPr>
          <p:cNvPr id="38" name="PlaceHolder 3"/>
          <p:cNvSpPr>
            <a:spLocks noGrp="1"/>
          </p:cNvSpPr>
          <p:nvPr>
            <p:ph type="body"/>
          </p:nvPr>
        </p:nvSpPr>
        <p:spPr>
          <a:xfrm>
            <a:off x="4513320" y="1119240"/>
            <a:ext cx="3645000" cy="2497680"/>
          </a:xfrm>
          <a:prstGeom prst="rect">
            <a:avLst/>
          </a:prstGeom>
        </p:spPr>
        <p:txBody>
          <a:bodyPr lIns="0" tIns="0" rIns="0" bIns="0">
            <a:normAutofit/>
          </a:bodyPr>
          <a:lstStyle/>
          <a:p>
            <a:endParaRPr lang="en-US" sz="2800" b="0" strike="noStrike" spc="-1">
              <a:solidFill>
                <a:srgbClr val="0070C0"/>
              </a:solidFill>
              <a:latin typeface="Calibri"/>
            </a:endParaRPr>
          </a:p>
        </p:txBody>
      </p:sp>
      <p:sp>
        <p:nvSpPr>
          <p:cNvPr id="39" name="PlaceHolder 4"/>
          <p:cNvSpPr>
            <a:spLocks noGrp="1"/>
          </p:cNvSpPr>
          <p:nvPr>
            <p:ph type="body"/>
          </p:nvPr>
        </p:nvSpPr>
        <p:spPr>
          <a:xfrm>
            <a:off x="8341200" y="1119240"/>
            <a:ext cx="3645000" cy="2497680"/>
          </a:xfrm>
          <a:prstGeom prst="rect">
            <a:avLst/>
          </a:prstGeom>
        </p:spPr>
        <p:txBody>
          <a:bodyPr lIns="0" tIns="0" rIns="0" bIns="0">
            <a:normAutofit/>
          </a:bodyPr>
          <a:lstStyle/>
          <a:p>
            <a:endParaRPr lang="en-US" sz="2800" b="0" strike="noStrike" spc="-1">
              <a:solidFill>
                <a:srgbClr val="0070C0"/>
              </a:solidFill>
              <a:latin typeface="Calibri"/>
            </a:endParaRPr>
          </a:p>
        </p:txBody>
      </p:sp>
      <p:sp>
        <p:nvSpPr>
          <p:cNvPr id="40" name="PlaceHolder 5"/>
          <p:cNvSpPr>
            <a:spLocks noGrp="1"/>
          </p:cNvSpPr>
          <p:nvPr>
            <p:ph type="body"/>
          </p:nvPr>
        </p:nvSpPr>
        <p:spPr>
          <a:xfrm>
            <a:off x="685800" y="3854520"/>
            <a:ext cx="3645000" cy="2497680"/>
          </a:xfrm>
          <a:prstGeom prst="rect">
            <a:avLst/>
          </a:prstGeom>
        </p:spPr>
        <p:txBody>
          <a:bodyPr lIns="0" tIns="0" rIns="0" bIns="0">
            <a:normAutofit/>
          </a:bodyPr>
          <a:lstStyle/>
          <a:p>
            <a:endParaRPr lang="en-US" sz="2800" b="0" strike="noStrike" spc="-1">
              <a:solidFill>
                <a:srgbClr val="0070C0"/>
              </a:solidFill>
              <a:latin typeface="Calibri"/>
            </a:endParaRPr>
          </a:p>
        </p:txBody>
      </p:sp>
      <p:sp>
        <p:nvSpPr>
          <p:cNvPr id="41" name="PlaceHolder 6"/>
          <p:cNvSpPr>
            <a:spLocks noGrp="1"/>
          </p:cNvSpPr>
          <p:nvPr>
            <p:ph type="body"/>
          </p:nvPr>
        </p:nvSpPr>
        <p:spPr>
          <a:xfrm>
            <a:off x="4513320" y="3854520"/>
            <a:ext cx="3645000" cy="2497680"/>
          </a:xfrm>
          <a:prstGeom prst="rect">
            <a:avLst/>
          </a:prstGeom>
        </p:spPr>
        <p:txBody>
          <a:bodyPr lIns="0" tIns="0" rIns="0" bIns="0">
            <a:normAutofit/>
          </a:bodyPr>
          <a:lstStyle/>
          <a:p>
            <a:endParaRPr lang="en-US" sz="2800" b="0" strike="noStrike" spc="-1">
              <a:solidFill>
                <a:srgbClr val="0070C0"/>
              </a:solidFill>
              <a:latin typeface="Calibri"/>
            </a:endParaRPr>
          </a:p>
        </p:txBody>
      </p:sp>
      <p:sp>
        <p:nvSpPr>
          <p:cNvPr id="42" name="PlaceHolder 7"/>
          <p:cNvSpPr>
            <a:spLocks noGrp="1"/>
          </p:cNvSpPr>
          <p:nvPr>
            <p:ph type="body"/>
          </p:nvPr>
        </p:nvSpPr>
        <p:spPr>
          <a:xfrm>
            <a:off x="8341200" y="3854520"/>
            <a:ext cx="3645000" cy="2497680"/>
          </a:xfrm>
          <a:prstGeom prst="rect">
            <a:avLst/>
          </a:prstGeom>
        </p:spPr>
        <p:txBody>
          <a:bodyPr lIns="0" tIns="0" rIns="0" bIns="0">
            <a:normAutofit/>
          </a:bodyPr>
          <a:lstStyle/>
          <a:p>
            <a:endParaRPr lang="en-US" sz="2800" b="0" strike="noStrike" spc="-1">
              <a:solidFill>
                <a:srgbClr val="0070C0"/>
              </a:solidFill>
              <a:latin typeface="Calibri"/>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0" name="PlaceHolder 1"/>
          <p:cNvSpPr>
            <a:spLocks noGrp="1"/>
          </p:cNvSpPr>
          <p:nvPr>
            <p:ph type="title"/>
          </p:nvPr>
        </p:nvSpPr>
        <p:spPr>
          <a:xfrm>
            <a:off x="1278720" y="155520"/>
            <a:ext cx="10515240" cy="52524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51" name="PlaceHolder 2"/>
          <p:cNvSpPr>
            <a:spLocks noGrp="1"/>
          </p:cNvSpPr>
          <p:nvPr>
            <p:ph type="subTitle"/>
          </p:nvPr>
        </p:nvSpPr>
        <p:spPr>
          <a:xfrm>
            <a:off x="685800" y="1119240"/>
            <a:ext cx="11320200" cy="523692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52" name="PlaceHolder 1"/>
          <p:cNvSpPr>
            <a:spLocks noGrp="1"/>
          </p:cNvSpPr>
          <p:nvPr>
            <p:ph type="title"/>
          </p:nvPr>
        </p:nvSpPr>
        <p:spPr>
          <a:xfrm>
            <a:off x="1278720" y="155520"/>
            <a:ext cx="10515240" cy="52524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53" name="PlaceHolder 2"/>
          <p:cNvSpPr>
            <a:spLocks noGrp="1"/>
          </p:cNvSpPr>
          <p:nvPr>
            <p:ph type="body"/>
          </p:nvPr>
        </p:nvSpPr>
        <p:spPr>
          <a:xfrm>
            <a:off x="685800" y="1119240"/>
            <a:ext cx="11320200" cy="5236920"/>
          </a:xfrm>
          <a:prstGeom prst="rect">
            <a:avLst/>
          </a:prstGeom>
        </p:spPr>
        <p:txBody>
          <a:bodyPr lIns="0" tIns="0" rIns="0" bIns="0">
            <a:normAutofit/>
          </a:bodyPr>
          <a:lstStyle/>
          <a:p>
            <a:endParaRPr lang="en-US" sz="2800" b="0" strike="noStrike" spc="-1">
              <a:solidFill>
                <a:srgbClr val="0070C0"/>
              </a:solidFill>
              <a:latin typeface="Calibri"/>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54" name="PlaceHolder 1"/>
          <p:cNvSpPr>
            <a:spLocks noGrp="1"/>
          </p:cNvSpPr>
          <p:nvPr>
            <p:ph type="title"/>
          </p:nvPr>
        </p:nvSpPr>
        <p:spPr>
          <a:xfrm>
            <a:off x="1278720" y="155520"/>
            <a:ext cx="10515240" cy="52524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55" name="PlaceHolder 2"/>
          <p:cNvSpPr>
            <a:spLocks noGrp="1"/>
          </p:cNvSpPr>
          <p:nvPr>
            <p:ph type="body"/>
          </p:nvPr>
        </p:nvSpPr>
        <p:spPr>
          <a:xfrm>
            <a:off x="685800" y="1119240"/>
            <a:ext cx="5524200" cy="5236920"/>
          </a:xfrm>
          <a:prstGeom prst="rect">
            <a:avLst/>
          </a:prstGeom>
        </p:spPr>
        <p:txBody>
          <a:bodyPr lIns="0" tIns="0" rIns="0" bIns="0">
            <a:normAutofit/>
          </a:bodyPr>
          <a:lstStyle/>
          <a:p>
            <a:endParaRPr lang="en-US" sz="2800" b="0" strike="noStrike" spc="-1">
              <a:solidFill>
                <a:srgbClr val="0070C0"/>
              </a:solidFill>
              <a:latin typeface="Calibri"/>
            </a:endParaRPr>
          </a:p>
        </p:txBody>
      </p:sp>
      <p:sp>
        <p:nvSpPr>
          <p:cNvPr id="56" name="PlaceHolder 3"/>
          <p:cNvSpPr>
            <a:spLocks noGrp="1"/>
          </p:cNvSpPr>
          <p:nvPr>
            <p:ph type="body"/>
          </p:nvPr>
        </p:nvSpPr>
        <p:spPr>
          <a:xfrm>
            <a:off x="6486480" y="1119240"/>
            <a:ext cx="5524200" cy="5236920"/>
          </a:xfrm>
          <a:prstGeom prst="rect">
            <a:avLst/>
          </a:prstGeom>
        </p:spPr>
        <p:txBody>
          <a:bodyPr lIns="0" tIns="0" rIns="0" bIns="0">
            <a:normAutofit/>
          </a:bodyPr>
          <a:lstStyle/>
          <a:p>
            <a:endParaRPr lang="en-US" sz="2800" b="0" strike="noStrike" spc="-1">
              <a:solidFill>
                <a:srgbClr val="0070C0"/>
              </a:solidFill>
              <a:latin typeface="Calibri"/>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57" name="PlaceHolder 1"/>
          <p:cNvSpPr>
            <a:spLocks noGrp="1"/>
          </p:cNvSpPr>
          <p:nvPr>
            <p:ph type="title"/>
          </p:nvPr>
        </p:nvSpPr>
        <p:spPr>
          <a:xfrm>
            <a:off x="1278720" y="155520"/>
            <a:ext cx="10515240" cy="525240"/>
          </a:xfrm>
          <a:prstGeom prst="rect">
            <a:avLst/>
          </a:prstGeom>
        </p:spPr>
        <p:txBody>
          <a:bodyPr lIns="0" tIns="0" rIns="0" bIns="0" anchor="ctr">
            <a:noAutofit/>
          </a:bodyPr>
          <a:lstStyle/>
          <a:p>
            <a:endParaRPr lang="en-US" sz="1800" b="0" strike="noStrike" spc="-1">
              <a:solidFill>
                <a:srgbClr val="000000"/>
              </a:solidFill>
              <a:latin typeface="Calibri"/>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8" name="PlaceHolder 1"/>
          <p:cNvSpPr>
            <a:spLocks noGrp="1"/>
          </p:cNvSpPr>
          <p:nvPr>
            <p:ph type="subTitle"/>
          </p:nvPr>
        </p:nvSpPr>
        <p:spPr>
          <a:xfrm>
            <a:off x="1278720" y="155520"/>
            <a:ext cx="10515240" cy="243612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1278720" y="155520"/>
            <a:ext cx="10515240" cy="52524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60" name="PlaceHolder 2"/>
          <p:cNvSpPr>
            <a:spLocks noGrp="1"/>
          </p:cNvSpPr>
          <p:nvPr>
            <p:ph type="body"/>
          </p:nvPr>
        </p:nvSpPr>
        <p:spPr>
          <a:xfrm>
            <a:off x="685800" y="1119240"/>
            <a:ext cx="5524200" cy="2497680"/>
          </a:xfrm>
          <a:prstGeom prst="rect">
            <a:avLst/>
          </a:prstGeom>
        </p:spPr>
        <p:txBody>
          <a:bodyPr lIns="0" tIns="0" rIns="0" bIns="0">
            <a:normAutofit/>
          </a:bodyPr>
          <a:lstStyle/>
          <a:p>
            <a:endParaRPr lang="en-US" sz="2800" b="0" strike="noStrike" spc="-1">
              <a:solidFill>
                <a:srgbClr val="0070C0"/>
              </a:solidFill>
              <a:latin typeface="Calibri"/>
            </a:endParaRPr>
          </a:p>
        </p:txBody>
      </p:sp>
      <p:sp>
        <p:nvSpPr>
          <p:cNvPr id="61" name="PlaceHolder 3"/>
          <p:cNvSpPr>
            <a:spLocks noGrp="1"/>
          </p:cNvSpPr>
          <p:nvPr>
            <p:ph type="body"/>
          </p:nvPr>
        </p:nvSpPr>
        <p:spPr>
          <a:xfrm>
            <a:off x="6486480" y="1119240"/>
            <a:ext cx="5524200" cy="5236920"/>
          </a:xfrm>
          <a:prstGeom prst="rect">
            <a:avLst/>
          </a:prstGeom>
        </p:spPr>
        <p:txBody>
          <a:bodyPr lIns="0" tIns="0" rIns="0" bIns="0">
            <a:normAutofit/>
          </a:bodyPr>
          <a:lstStyle/>
          <a:p>
            <a:endParaRPr lang="en-US" sz="2800" b="0" strike="noStrike" spc="-1">
              <a:solidFill>
                <a:srgbClr val="0070C0"/>
              </a:solidFill>
              <a:latin typeface="Calibri"/>
            </a:endParaRPr>
          </a:p>
        </p:txBody>
      </p:sp>
      <p:sp>
        <p:nvSpPr>
          <p:cNvPr id="62" name="PlaceHolder 4"/>
          <p:cNvSpPr>
            <a:spLocks noGrp="1"/>
          </p:cNvSpPr>
          <p:nvPr>
            <p:ph type="body"/>
          </p:nvPr>
        </p:nvSpPr>
        <p:spPr>
          <a:xfrm>
            <a:off x="685800" y="3854520"/>
            <a:ext cx="5524200" cy="2497680"/>
          </a:xfrm>
          <a:prstGeom prst="rect">
            <a:avLst/>
          </a:prstGeom>
        </p:spPr>
        <p:txBody>
          <a:bodyPr lIns="0" tIns="0" rIns="0" bIns="0">
            <a:normAutofit/>
          </a:bodyPr>
          <a:lstStyle/>
          <a:p>
            <a:endParaRPr lang="en-US" sz="2800" b="0" strike="noStrike" spc="-1">
              <a:solidFill>
                <a:srgbClr val="0070C0"/>
              </a:solidFill>
              <a:latin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7" name="PlaceHolder 1"/>
          <p:cNvSpPr>
            <a:spLocks noGrp="1"/>
          </p:cNvSpPr>
          <p:nvPr>
            <p:ph type="title"/>
          </p:nvPr>
        </p:nvSpPr>
        <p:spPr>
          <a:xfrm>
            <a:off x="1278720" y="155520"/>
            <a:ext cx="10515240" cy="52524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8" name="PlaceHolder 2"/>
          <p:cNvSpPr>
            <a:spLocks noGrp="1"/>
          </p:cNvSpPr>
          <p:nvPr>
            <p:ph type="subTitle"/>
          </p:nvPr>
        </p:nvSpPr>
        <p:spPr>
          <a:xfrm>
            <a:off x="685800" y="1119240"/>
            <a:ext cx="11320200" cy="523692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1278720" y="155520"/>
            <a:ext cx="10515240" cy="52524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64" name="PlaceHolder 2"/>
          <p:cNvSpPr>
            <a:spLocks noGrp="1"/>
          </p:cNvSpPr>
          <p:nvPr>
            <p:ph type="body"/>
          </p:nvPr>
        </p:nvSpPr>
        <p:spPr>
          <a:xfrm>
            <a:off x="685800" y="1119240"/>
            <a:ext cx="5524200" cy="5236920"/>
          </a:xfrm>
          <a:prstGeom prst="rect">
            <a:avLst/>
          </a:prstGeom>
        </p:spPr>
        <p:txBody>
          <a:bodyPr lIns="0" tIns="0" rIns="0" bIns="0">
            <a:normAutofit/>
          </a:bodyPr>
          <a:lstStyle/>
          <a:p>
            <a:endParaRPr lang="en-US" sz="2800" b="0" strike="noStrike" spc="-1">
              <a:solidFill>
                <a:srgbClr val="0070C0"/>
              </a:solidFill>
              <a:latin typeface="Calibri"/>
            </a:endParaRPr>
          </a:p>
        </p:txBody>
      </p:sp>
      <p:sp>
        <p:nvSpPr>
          <p:cNvPr id="65" name="PlaceHolder 3"/>
          <p:cNvSpPr>
            <a:spLocks noGrp="1"/>
          </p:cNvSpPr>
          <p:nvPr>
            <p:ph type="body"/>
          </p:nvPr>
        </p:nvSpPr>
        <p:spPr>
          <a:xfrm>
            <a:off x="6486480" y="1119240"/>
            <a:ext cx="5524200" cy="2497680"/>
          </a:xfrm>
          <a:prstGeom prst="rect">
            <a:avLst/>
          </a:prstGeom>
        </p:spPr>
        <p:txBody>
          <a:bodyPr lIns="0" tIns="0" rIns="0" bIns="0">
            <a:normAutofit/>
          </a:bodyPr>
          <a:lstStyle/>
          <a:p>
            <a:endParaRPr lang="en-US" sz="2800" b="0" strike="noStrike" spc="-1">
              <a:solidFill>
                <a:srgbClr val="0070C0"/>
              </a:solidFill>
              <a:latin typeface="Calibri"/>
            </a:endParaRPr>
          </a:p>
        </p:txBody>
      </p:sp>
      <p:sp>
        <p:nvSpPr>
          <p:cNvPr id="66" name="PlaceHolder 4"/>
          <p:cNvSpPr>
            <a:spLocks noGrp="1"/>
          </p:cNvSpPr>
          <p:nvPr>
            <p:ph type="body"/>
          </p:nvPr>
        </p:nvSpPr>
        <p:spPr>
          <a:xfrm>
            <a:off x="6486480" y="3854520"/>
            <a:ext cx="5524200" cy="2497680"/>
          </a:xfrm>
          <a:prstGeom prst="rect">
            <a:avLst/>
          </a:prstGeom>
        </p:spPr>
        <p:txBody>
          <a:bodyPr lIns="0" tIns="0" rIns="0" bIns="0">
            <a:normAutofit/>
          </a:bodyPr>
          <a:lstStyle/>
          <a:p>
            <a:endParaRPr lang="en-US" sz="2800" b="0" strike="noStrike" spc="-1">
              <a:solidFill>
                <a:srgbClr val="0070C0"/>
              </a:solidFill>
              <a:latin typeface="Calibri"/>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1278720" y="155520"/>
            <a:ext cx="10515240" cy="52524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68" name="PlaceHolder 2"/>
          <p:cNvSpPr>
            <a:spLocks noGrp="1"/>
          </p:cNvSpPr>
          <p:nvPr>
            <p:ph type="body"/>
          </p:nvPr>
        </p:nvSpPr>
        <p:spPr>
          <a:xfrm>
            <a:off x="685800" y="1119240"/>
            <a:ext cx="5524200" cy="2497680"/>
          </a:xfrm>
          <a:prstGeom prst="rect">
            <a:avLst/>
          </a:prstGeom>
        </p:spPr>
        <p:txBody>
          <a:bodyPr lIns="0" tIns="0" rIns="0" bIns="0">
            <a:normAutofit/>
          </a:bodyPr>
          <a:lstStyle/>
          <a:p>
            <a:endParaRPr lang="en-US" sz="2800" b="0" strike="noStrike" spc="-1">
              <a:solidFill>
                <a:srgbClr val="0070C0"/>
              </a:solidFill>
              <a:latin typeface="Calibri"/>
            </a:endParaRPr>
          </a:p>
        </p:txBody>
      </p:sp>
      <p:sp>
        <p:nvSpPr>
          <p:cNvPr id="69" name="PlaceHolder 3"/>
          <p:cNvSpPr>
            <a:spLocks noGrp="1"/>
          </p:cNvSpPr>
          <p:nvPr>
            <p:ph type="body"/>
          </p:nvPr>
        </p:nvSpPr>
        <p:spPr>
          <a:xfrm>
            <a:off x="6486480" y="1119240"/>
            <a:ext cx="5524200" cy="2497680"/>
          </a:xfrm>
          <a:prstGeom prst="rect">
            <a:avLst/>
          </a:prstGeom>
        </p:spPr>
        <p:txBody>
          <a:bodyPr lIns="0" tIns="0" rIns="0" bIns="0">
            <a:normAutofit/>
          </a:bodyPr>
          <a:lstStyle/>
          <a:p>
            <a:endParaRPr lang="en-US" sz="2800" b="0" strike="noStrike" spc="-1">
              <a:solidFill>
                <a:srgbClr val="0070C0"/>
              </a:solidFill>
              <a:latin typeface="Calibri"/>
            </a:endParaRPr>
          </a:p>
        </p:txBody>
      </p:sp>
      <p:sp>
        <p:nvSpPr>
          <p:cNvPr id="70" name="PlaceHolder 4"/>
          <p:cNvSpPr>
            <a:spLocks noGrp="1"/>
          </p:cNvSpPr>
          <p:nvPr>
            <p:ph type="body"/>
          </p:nvPr>
        </p:nvSpPr>
        <p:spPr>
          <a:xfrm>
            <a:off x="685800" y="3854520"/>
            <a:ext cx="11320200" cy="2497680"/>
          </a:xfrm>
          <a:prstGeom prst="rect">
            <a:avLst/>
          </a:prstGeom>
        </p:spPr>
        <p:txBody>
          <a:bodyPr lIns="0" tIns="0" rIns="0" bIns="0">
            <a:normAutofit/>
          </a:bodyPr>
          <a:lstStyle/>
          <a:p>
            <a:endParaRPr lang="en-US" sz="2800" b="0" strike="noStrike" spc="-1">
              <a:solidFill>
                <a:srgbClr val="0070C0"/>
              </a:solidFill>
              <a:latin typeface="Calibri"/>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71" name="PlaceHolder 1"/>
          <p:cNvSpPr>
            <a:spLocks noGrp="1"/>
          </p:cNvSpPr>
          <p:nvPr>
            <p:ph type="title"/>
          </p:nvPr>
        </p:nvSpPr>
        <p:spPr>
          <a:xfrm>
            <a:off x="1278720" y="155520"/>
            <a:ext cx="10515240" cy="52524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72" name="PlaceHolder 2"/>
          <p:cNvSpPr>
            <a:spLocks noGrp="1"/>
          </p:cNvSpPr>
          <p:nvPr>
            <p:ph type="body"/>
          </p:nvPr>
        </p:nvSpPr>
        <p:spPr>
          <a:xfrm>
            <a:off x="685800" y="1119240"/>
            <a:ext cx="11320200" cy="2497680"/>
          </a:xfrm>
          <a:prstGeom prst="rect">
            <a:avLst/>
          </a:prstGeom>
        </p:spPr>
        <p:txBody>
          <a:bodyPr lIns="0" tIns="0" rIns="0" bIns="0">
            <a:normAutofit/>
          </a:bodyPr>
          <a:lstStyle/>
          <a:p>
            <a:endParaRPr lang="en-US" sz="2800" b="0" strike="noStrike" spc="-1">
              <a:solidFill>
                <a:srgbClr val="0070C0"/>
              </a:solidFill>
              <a:latin typeface="Calibri"/>
            </a:endParaRPr>
          </a:p>
        </p:txBody>
      </p:sp>
      <p:sp>
        <p:nvSpPr>
          <p:cNvPr id="73" name="PlaceHolder 3"/>
          <p:cNvSpPr>
            <a:spLocks noGrp="1"/>
          </p:cNvSpPr>
          <p:nvPr>
            <p:ph type="body"/>
          </p:nvPr>
        </p:nvSpPr>
        <p:spPr>
          <a:xfrm>
            <a:off x="685800" y="3854520"/>
            <a:ext cx="11320200" cy="2497680"/>
          </a:xfrm>
          <a:prstGeom prst="rect">
            <a:avLst/>
          </a:prstGeom>
        </p:spPr>
        <p:txBody>
          <a:bodyPr lIns="0" tIns="0" rIns="0" bIns="0">
            <a:normAutofit/>
          </a:bodyPr>
          <a:lstStyle/>
          <a:p>
            <a:endParaRPr lang="en-US" sz="2800" b="0" strike="noStrike" spc="-1">
              <a:solidFill>
                <a:srgbClr val="0070C0"/>
              </a:solidFill>
              <a:latin typeface="Calibri"/>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74" name="PlaceHolder 1"/>
          <p:cNvSpPr>
            <a:spLocks noGrp="1"/>
          </p:cNvSpPr>
          <p:nvPr>
            <p:ph type="title"/>
          </p:nvPr>
        </p:nvSpPr>
        <p:spPr>
          <a:xfrm>
            <a:off x="1278720" y="155520"/>
            <a:ext cx="10515240" cy="52524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75" name="PlaceHolder 2"/>
          <p:cNvSpPr>
            <a:spLocks noGrp="1"/>
          </p:cNvSpPr>
          <p:nvPr>
            <p:ph type="body"/>
          </p:nvPr>
        </p:nvSpPr>
        <p:spPr>
          <a:xfrm>
            <a:off x="685800" y="1119240"/>
            <a:ext cx="5524200" cy="2497680"/>
          </a:xfrm>
          <a:prstGeom prst="rect">
            <a:avLst/>
          </a:prstGeom>
        </p:spPr>
        <p:txBody>
          <a:bodyPr lIns="0" tIns="0" rIns="0" bIns="0">
            <a:normAutofit/>
          </a:bodyPr>
          <a:lstStyle/>
          <a:p>
            <a:endParaRPr lang="en-US" sz="2800" b="0" strike="noStrike" spc="-1">
              <a:solidFill>
                <a:srgbClr val="0070C0"/>
              </a:solidFill>
              <a:latin typeface="Calibri"/>
            </a:endParaRPr>
          </a:p>
        </p:txBody>
      </p:sp>
      <p:sp>
        <p:nvSpPr>
          <p:cNvPr id="76" name="PlaceHolder 3"/>
          <p:cNvSpPr>
            <a:spLocks noGrp="1"/>
          </p:cNvSpPr>
          <p:nvPr>
            <p:ph type="body"/>
          </p:nvPr>
        </p:nvSpPr>
        <p:spPr>
          <a:xfrm>
            <a:off x="6486480" y="1119240"/>
            <a:ext cx="5524200" cy="2497680"/>
          </a:xfrm>
          <a:prstGeom prst="rect">
            <a:avLst/>
          </a:prstGeom>
        </p:spPr>
        <p:txBody>
          <a:bodyPr lIns="0" tIns="0" rIns="0" bIns="0">
            <a:normAutofit/>
          </a:bodyPr>
          <a:lstStyle/>
          <a:p>
            <a:endParaRPr lang="en-US" sz="2800" b="0" strike="noStrike" spc="-1">
              <a:solidFill>
                <a:srgbClr val="0070C0"/>
              </a:solidFill>
              <a:latin typeface="Calibri"/>
            </a:endParaRPr>
          </a:p>
        </p:txBody>
      </p:sp>
      <p:sp>
        <p:nvSpPr>
          <p:cNvPr id="77" name="PlaceHolder 4"/>
          <p:cNvSpPr>
            <a:spLocks noGrp="1"/>
          </p:cNvSpPr>
          <p:nvPr>
            <p:ph type="body"/>
          </p:nvPr>
        </p:nvSpPr>
        <p:spPr>
          <a:xfrm>
            <a:off x="685800" y="3854520"/>
            <a:ext cx="5524200" cy="2497680"/>
          </a:xfrm>
          <a:prstGeom prst="rect">
            <a:avLst/>
          </a:prstGeom>
        </p:spPr>
        <p:txBody>
          <a:bodyPr lIns="0" tIns="0" rIns="0" bIns="0">
            <a:normAutofit/>
          </a:bodyPr>
          <a:lstStyle/>
          <a:p>
            <a:endParaRPr lang="en-US" sz="2800" b="0" strike="noStrike" spc="-1">
              <a:solidFill>
                <a:srgbClr val="0070C0"/>
              </a:solidFill>
              <a:latin typeface="Calibri"/>
            </a:endParaRPr>
          </a:p>
        </p:txBody>
      </p:sp>
      <p:sp>
        <p:nvSpPr>
          <p:cNvPr id="78" name="PlaceHolder 5"/>
          <p:cNvSpPr>
            <a:spLocks noGrp="1"/>
          </p:cNvSpPr>
          <p:nvPr>
            <p:ph type="body"/>
          </p:nvPr>
        </p:nvSpPr>
        <p:spPr>
          <a:xfrm>
            <a:off x="6486480" y="3854520"/>
            <a:ext cx="5524200" cy="2497680"/>
          </a:xfrm>
          <a:prstGeom prst="rect">
            <a:avLst/>
          </a:prstGeom>
        </p:spPr>
        <p:txBody>
          <a:bodyPr lIns="0" tIns="0" rIns="0" bIns="0">
            <a:normAutofit/>
          </a:bodyPr>
          <a:lstStyle/>
          <a:p>
            <a:endParaRPr lang="en-US" sz="2800" b="0" strike="noStrike" spc="-1">
              <a:solidFill>
                <a:srgbClr val="0070C0"/>
              </a:solidFill>
              <a:latin typeface="Calibri"/>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79" name="PlaceHolder 1"/>
          <p:cNvSpPr>
            <a:spLocks noGrp="1"/>
          </p:cNvSpPr>
          <p:nvPr>
            <p:ph type="title"/>
          </p:nvPr>
        </p:nvSpPr>
        <p:spPr>
          <a:xfrm>
            <a:off x="1278720" y="155520"/>
            <a:ext cx="10515240" cy="52524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80" name="PlaceHolder 2"/>
          <p:cNvSpPr>
            <a:spLocks noGrp="1"/>
          </p:cNvSpPr>
          <p:nvPr>
            <p:ph type="body"/>
          </p:nvPr>
        </p:nvSpPr>
        <p:spPr>
          <a:xfrm>
            <a:off x="685800" y="1119240"/>
            <a:ext cx="3645000" cy="2497680"/>
          </a:xfrm>
          <a:prstGeom prst="rect">
            <a:avLst/>
          </a:prstGeom>
        </p:spPr>
        <p:txBody>
          <a:bodyPr lIns="0" tIns="0" rIns="0" bIns="0">
            <a:normAutofit/>
          </a:bodyPr>
          <a:lstStyle/>
          <a:p>
            <a:endParaRPr lang="en-US" sz="2800" b="0" strike="noStrike" spc="-1">
              <a:solidFill>
                <a:srgbClr val="0070C0"/>
              </a:solidFill>
              <a:latin typeface="Calibri"/>
            </a:endParaRPr>
          </a:p>
        </p:txBody>
      </p:sp>
      <p:sp>
        <p:nvSpPr>
          <p:cNvPr id="81" name="PlaceHolder 3"/>
          <p:cNvSpPr>
            <a:spLocks noGrp="1"/>
          </p:cNvSpPr>
          <p:nvPr>
            <p:ph type="body"/>
          </p:nvPr>
        </p:nvSpPr>
        <p:spPr>
          <a:xfrm>
            <a:off x="4513320" y="1119240"/>
            <a:ext cx="3645000" cy="2497680"/>
          </a:xfrm>
          <a:prstGeom prst="rect">
            <a:avLst/>
          </a:prstGeom>
        </p:spPr>
        <p:txBody>
          <a:bodyPr lIns="0" tIns="0" rIns="0" bIns="0">
            <a:normAutofit/>
          </a:bodyPr>
          <a:lstStyle/>
          <a:p>
            <a:endParaRPr lang="en-US" sz="2800" b="0" strike="noStrike" spc="-1">
              <a:solidFill>
                <a:srgbClr val="0070C0"/>
              </a:solidFill>
              <a:latin typeface="Calibri"/>
            </a:endParaRPr>
          </a:p>
        </p:txBody>
      </p:sp>
      <p:sp>
        <p:nvSpPr>
          <p:cNvPr id="82" name="PlaceHolder 4"/>
          <p:cNvSpPr>
            <a:spLocks noGrp="1"/>
          </p:cNvSpPr>
          <p:nvPr>
            <p:ph type="body"/>
          </p:nvPr>
        </p:nvSpPr>
        <p:spPr>
          <a:xfrm>
            <a:off x="8341200" y="1119240"/>
            <a:ext cx="3645000" cy="2497680"/>
          </a:xfrm>
          <a:prstGeom prst="rect">
            <a:avLst/>
          </a:prstGeom>
        </p:spPr>
        <p:txBody>
          <a:bodyPr lIns="0" tIns="0" rIns="0" bIns="0">
            <a:normAutofit/>
          </a:bodyPr>
          <a:lstStyle/>
          <a:p>
            <a:endParaRPr lang="en-US" sz="2800" b="0" strike="noStrike" spc="-1">
              <a:solidFill>
                <a:srgbClr val="0070C0"/>
              </a:solidFill>
              <a:latin typeface="Calibri"/>
            </a:endParaRPr>
          </a:p>
        </p:txBody>
      </p:sp>
      <p:sp>
        <p:nvSpPr>
          <p:cNvPr id="83" name="PlaceHolder 5"/>
          <p:cNvSpPr>
            <a:spLocks noGrp="1"/>
          </p:cNvSpPr>
          <p:nvPr>
            <p:ph type="body"/>
          </p:nvPr>
        </p:nvSpPr>
        <p:spPr>
          <a:xfrm>
            <a:off x="685800" y="3854520"/>
            <a:ext cx="3645000" cy="2497680"/>
          </a:xfrm>
          <a:prstGeom prst="rect">
            <a:avLst/>
          </a:prstGeom>
        </p:spPr>
        <p:txBody>
          <a:bodyPr lIns="0" tIns="0" rIns="0" bIns="0">
            <a:normAutofit/>
          </a:bodyPr>
          <a:lstStyle/>
          <a:p>
            <a:endParaRPr lang="en-US" sz="2800" b="0" strike="noStrike" spc="-1">
              <a:solidFill>
                <a:srgbClr val="0070C0"/>
              </a:solidFill>
              <a:latin typeface="Calibri"/>
            </a:endParaRPr>
          </a:p>
        </p:txBody>
      </p:sp>
      <p:sp>
        <p:nvSpPr>
          <p:cNvPr id="84" name="PlaceHolder 6"/>
          <p:cNvSpPr>
            <a:spLocks noGrp="1"/>
          </p:cNvSpPr>
          <p:nvPr>
            <p:ph type="body"/>
          </p:nvPr>
        </p:nvSpPr>
        <p:spPr>
          <a:xfrm>
            <a:off x="4513320" y="3854520"/>
            <a:ext cx="3645000" cy="2497680"/>
          </a:xfrm>
          <a:prstGeom prst="rect">
            <a:avLst/>
          </a:prstGeom>
        </p:spPr>
        <p:txBody>
          <a:bodyPr lIns="0" tIns="0" rIns="0" bIns="0">
            <a:normAutofit/>
          </a:bodyPr>
          <a:lstStyle/>
          <a:p>
            <a:endParaRPr lang="en-US" sz="2800" b="0" strike="noStrike" spc="-1">
              <a:solidFill>
                <a:srgbClr val="0070C0"/>
              </a:solidFill>
              <a:latin typeface="Calibri"/>
            </a:endParaRPr>
          </a:p>
        </p:txBody>
      </p:sp>
      <p:sp>
        <p:nvSpPr>
          <p:cNvPr id="85" name="PlaceHolder 7"/>
          <p:cNvSpPr>
            <a:spLocks noGrp="1"/>
          </p:cNvSpPr>
          <p:nvPr>
            <p:ph type="body"/>
          </p:nvPr>
        </p:nvSpPr>
        <p:spPr>
          <a:xfrm>
            <a:off x="8341200" y="3854520"/>
            <a:ext cx="3645000" cy="2497680"/>
          </a:xfrm>
          <a:prstGeom prst="rect">
            <a:avLst/>
          </a:prstGeom>
        </p:spPr>
        <p:txBody>
          <a:bodyPr lIns="0" tIns="0" rIns="0" bIns="0">
            <a:normAutofit/>
          </a:bodyPr>
          <a:lstStyle/>
          <a:p>
            <a:endParaRPr lang="en-US" sz="2800" b="0" strike="noStrike" spc="-1">
              <a:solidFill>
                <a:srgbClr val="0070C0"/>
              </a:solidFill>
              <a:latin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1278720" y="155520"/>
            <a:ext cx="10515240" cy="52524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10" name="PlaceHolder 2"/>
          <p:cNvSpPr>
            <a:spLocks noGrp="1"/>
          </p:cNvSpPr>
          <p:nvPr>
            <p:ph type="body"/>
          </p:nvPr>
        </p:nvSpPr>
        <p:spPr>
          <a:xfrm>
            <a:off x="685800" y="1119240"/>
            <a:ext cx="11320200" cy="5236920"/>
          </a:xfrm>
          <a:prstGeom prst="rect">
            <a:avLst/>
          </a:prstGeom>
        </p:spPr>
        <p:txBody>
          <a:bodyPr lIns="0" tIns="0" rIns="0" bIns="0">
            <a:normAutofit/>
          </a:bodyPr>
          <a:lstStyle/>
          <a:p>
            <a:endParaRPr lang="en-US" sz="2800" b="0" strike="noStrike" spc="-1">
              <a:solidFill>
                <a:srgbClr val="0070C0"/>
              </a:solidFill>
              <a:latin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1278720" y="155520"/>
            <a:ext cx="10515240" cy="52524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12" name="PlaceHolder 2"/>
          <p:cNvSpPr>
            <a:spLocks noGrp="1"/>
          </p:cNvSpPr>
          <p:nvPr>
            <p:ph type="body"/>
          </p:nvPr>
        </p:nvSpPr>
        <p:spPr>
          <a:xfrm>
            <a:off x="685800" y="1119240"/>
            <a:ext cx="5524200" cy="5236920"/>
          </a:xfrm>
          <a:prstGeom prst="rect">
            <a:avLst/>
          </a:prstGeom>
        </p:spPr>
        <p:txBody>
          <a:bodyPr lIns="0" tIns="0" rIns="0" bIns="0">
            <a:normAutofit/>
          </a:bodyPr>
          <a:lstStyle/>
          <a:p>
            <a:endParaRPr lang="en-US" sz="2800" b="0" strike="noStrike" spc="-1">
              <a:solidFill>
                <a:srgbClr val="0070C0"/>
              </a:solidFill>
              <a:latin typeface="Calibri"/>
            </a:endParaRPr>
          </a:p>
        </p:txBody>
      </p:sp>
      <p:sp>
        <p:nvSpPr>
          <p:cNvPr id="13" name="PlaceHolder 3"/>
          <p:cNvSpPr>
            <a:spLocks noGrp="1"/>
          </p:cNvSpPr>
          <p:nvPr>
            <p:ph type="body"/>
          </p:nvPr>
        </p:nvSpPr>
        <p:spPr>
          <a:xfrm>
            <a:off x="6486480" y="1119240"/>
            <a:ext cx="5524200" cy="5236920"/>
          </a:xfrm>
          <a:prstGeom prst="rect">
            <a:avLst/>
          </a:prstGeom>
        </p:spPr>
        <p:txBody>
          <a:bodyPr lIns="0" tIns="0" rIns="0" bIns="0">
            <a:normAutofit/>
          </a:bodyPr>
          <a:lstStyle/>
          <a:p>
            <a:endParaRPr lang="en-US" sz="2800" b="0" strike="noStrike" spc="-1">
              <a:solidFill>
                <a:srgbClr val="0070C0"/>
              </a:solidFill>
              <a:latin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4" name="PlaceHolder 1"/>
          <p:cNvSpPr>
            <a:spLocks noGrp="1"/>
          </p:cNvSpPr>
          <p:nvPr>
            <p:ph type="title"/>
          </p:nvPr>
        </p:nvSpPr>
        <p:spPr>
          <a:xfrm>
            <a:off x="1278720" y="155520"/>
            <a:ext cx="10515240" cy="525240"/>
          </a:xfrm>
          <a:prstGeom prst="rect">
            <a:avLst/>
          </a:prstGeom>
        </p:spPr>
        <p:txBody>
          <a:bodyPr lIns="0" tIns="0" rIns="0" bIns="0" anchor="ctr">
            <a:noAutofit/>
          </a:bodyPr>
          <a:lstStyle/>
          <a:p>
            <a:endParaRPr lang="en-US" sz="1800" b="0" strike="noStrike" spc="-1">
              <a:solidFill>
                <a:srgbClr val="000000"/>
              </a:solidFill>
              <a:latin typeface="Calibri"/>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5" name="PlaceHolder 1"/>
          <p:cNvSpPr>
            <a:spLocks noGrp="1"/>
          </p:cNvSpPr>
          <p:nvPr>
            <p:ph type="subTitle"/>
          </p:nvPr>
        </p:nvSpPr>
        <p:spPr>
          <a:xfrm>
            <a:off x="1278720" y="155520"/>
            <a:ext cx="10515240" cy="243612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6" name="PlaceHolder 1"/>
          <p:cNvSpPr>
            <a:spLocks noGrp="1"/>
          </p:cNvSpPr>
          <p:nvPr>
            <p:ph type="title"/>
          </p:nvPr>
        </p:nvSpPr>
        <p:spPr>
          <a:xfrm>
            <a:off x="1278720" y="155520"/>
            <a:ext cx="10515240" cy="52524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17" name="PlaceHolder 2"/>
          <p:cNvSpPr>
            <a:spLocks noGrp="1"/>
          </p:cNvSpPr>
          <p:nvPr>
            <p:ph type="body"/>
          </p:nvPr>
        </p:nvSpPr>
        <p:spPr>
          <a:xfrm>
            <a:off x="685800" y="1119240"/>
            <a:ext cx="5524200" cy="2497680"/>
          </a:xfrm>
          <a:prstGeom prst="rect">
            <a:avLst/>
          </a:prstGeom>
        </p:spPr>
        <p:txBody>
          <a:bodyPr lIns="0" tIns="0" rIns="0" bIns="0">
            <a:normAutofit/>
          </a:bodyPr>
          <a:lstStyle/>
          <a:p>
            <a:endParaRPr lang="en-US" sz="2800" b="0" strike="noStrike" spc="-1">
              <a:solidFill>
                <a:srgbClr val="0070C0"/>
              </a:solidFill>
              <a:latin typeface="Calibri"/>
            </a:endParaRPr>
          </a:p>
        </p:txBody>
      </p:sp>
      <p:sp>
        <p:nvSpPr>
          <p:cNvPr id="18" name="PlaceHolder 3"/>
          <p:cNvSpPr>
            <a:spLocks noGrp="1"/>
          </p:cNvSpPr>
          <p:nvPr>
            <p:ph type="body"/>
          </p:nvPr>
        </p:nvSpPr>
        <p:spPr>
          <a:xfrm>
            <a:off x="6486480" y="1119240"/>
            <a:ext cx="5524200" cy="5236920"/>
          </a:xfrm>
          <a:prstGeom prst="rect">
            <a:avLst/>
          </a:prstGeom>
        </p:spPr>
        <p:txBody>
          <a:bodyPr lIns="0" tIns="0" rIns="0" bIns="0">
            <a:normAutofit/>
          </a:bodyPr>
          <a:lstStyle/>
          <a:p>
            <a:endParaRPr lang="en-US" sz="2800" b="0" strike="noStrike" spc="-1">
              <a:solidFill>
                <a:srgbClr val="0070C0"/>
              </a:solidFill>
              <a:latin typeface="Calibri"/>
            </a:endParaRPr>
          </a:p>
        </p:txBody>
      </p:sp>
      <p:sp>
        <p:nvSpPr>
          <p:cNvPr id="19" name="PlaceHolder 4"/>
          <p:cNvSpPr>
            <a:spLocks noGrp="1"/>
          </p:cNvSpPr>
          <p:nvPr>
            <p:ph type="body"/>
          </p:nvPr>
        </p:nvSpPr>
        <p:spPr>
          <a:xfrm>
            <a:off x="685800" y="3854520"/>
            <a:ext cx="5524200" cy="2497680"/>
          </a:xfrm>
          <a:prstGeom prst="rect">
            <a:avLst/>
          </a:prstGeom>
        </p:spPr>
        <p:txBody>
          <a:bodyPr lIns="0" tIns="0" rIns="0" bIns="0">
            <a:normAutofit/>
          </a:bodyPr>
          <a:lstStyle/>
          <a:p>
            <a:endParaRPr lang="en-US" sz="2800" b="0" strike="noStrike" spc="-1">
              <a:solidFill>
                <a:srgbClr val="0070C0"/>
              </a:solidFill>
              <a:latin typeface="Calibri"/>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0" name="PlaceHolder 1"/>
          <p:cNvSpPr>
            <a:spLocks noGrp="1"/>
          </p:cNvSpPr>
          <p:nvPr>
            <p:ph type="title"/>
          </p:nvPr>
        </p:nvSpPr>
        <p:spPr>
          <a:xfrm>
            <a:off x="1278720" y="155520"/>
            <a:ext cx="10515240" cy="52524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21" name="PlaceHolder 2"/>
          <p:cNvSpPr>
            <a:spLocks noGrp="1"/>
          </p:cNvSpPr>
          <p:nvPr>
            <p:ph type="body"/>
          </p:nvPr>
        </p:nvSpPr>
        <p:spPr>
          <a:xfrm>
            <a:off x="685800" y="1119240"/>
            <a:ext cx="5524200" cy="5236920"/>
          </a:xfrm>
          <a:prstGeom prst="rect">
            <a:avLst/>
          </a:prstGeom>
        </p:spPr>
        <p:txBody>
          <a:bodyPr lIns="0" tIns="0" rIns="0" bIns="0">
            <a:normAutofit/>
          </a:bodyPr>
          <a:lstStyle/>
          <a:p>
            <a:endParaRPr lang="en-US" sz="2800" b="0" strike="noStrike" spc="-1">
              <a:solidFill>
                <a:srgbClr val="0070C0"/>
              </a:solidFill>
              <a:latin typeface="Calibri"/>
            </a:endParaRPr>
          </a:p>
        </p:txBody>
      </p:sp>
      <p:sp>
        <p:nvSpPr>
          <p:cNvPr id="22" name="PlaceHolder 3"/>
          <p:cNvSpPr>
            <a:spLocks noGrp="1"/>
          </p:cNvSpPr>
          <p:nvPr>
            <p:ph type="body"/>
          </p:nvPr>
        </p:nvSpPr>
        <p:spPr>
          <a:xfrm>
            <a:off x="6486480" y="1119240"/>
            <a:ext cx="5524200" cy="2497680"/>
          </a:xfrm>
          <a:prstGeom prst="rect">
            <a:avLst/>
          </a:prstGeom>
        </p:spPr>
        <p:txBody>
          <a:bodyPr lIns="0" tIns="0" rIns="0" bIns="0">
            <a:normAutofit/>
          </a:bodyPr>
          <a:lstStyle/>
          <a:p>
            <a:endParaRPr lang="en-US" sz="2800" b="0" strike="noStrike" spc="-1">
              <a:solidFill>
                <a:srgbClr val="0070C0"/>
              </a:solidFill>
              <a:latin typeface="Calibri"/>
            </a:endParaRPr>
          </a:p>
        </p:txBody>
      </p:sp>
      <p:sp>
        <p:nvSpPr>
          <p:cNvPr id="23" name="PlaceHolder 4"/>
          <p:cNvSpPr>
            <a:spLocks noGrp="1"/>
          </p:cNvSpPr>
          <p:nvPr>
            <p:ph type="body"/>
          </p:nvPr>
        </p:nvSpPr>
        <p:spPr>
          <a:xfrm>
            <a:off x="6486480" y="3854520"/>
            <a:ext cx="5524200" cy="2497680"/>
          </a:xfrm>
          <a:prstGeom prst="rect">
            <a:avLst/>
          </a:prstGeom>
        </p:spPr>
        <p:txBody>
          <a:bodyPr lIns="0" tIns="0" rIns="0" bIns="0">
            <a:normAutofit/>
          </a:bodyPr>
          <a:lstStyle/>
          <a:p>
            <a:endParaRPr lang="en-US" sz="2800" b="0" strike="noStrike" spc="-1">
              <a:solidFill>
                <a:srgbClr val="0070C0"/>
              </a:solidFill>
              <a:latin typeface="Calibri"/>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4" name="PlaceHolder 1"/>
          <p:cNvSpPr>
            <a:spLocks noGrp="1"/>
          </p:cNvSpPr>
          <p:nvPr>
            <p:ph type="title"/>
          </p:nvPr>
        </p:nvSpPr>
        <p:spPr>
          <a:xfrm>
            <a:off x="1278720" y="155520"/>
            <a:ext cx="10515240" cy="52524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25" name="PlaceHolder 2"/>
          <p:cNvSpPr>
            <a:spLocks noGrp="1"/>
          </p:cNvSpPr>
          <p:nvPr>
            <p:ph type="body"/>
          </p:nvPr>
        </p:nvSpPr>
        <p:spPr>
          <a:xfrm>
            <a:off x="685800" y="1119240"/>
            <a:ext cx="5524200" cy="2497680"/>
          </a:xfrm>
          <a:prstGeom prst="rect">
            <a:avLst/>
          </a:prstGeom>
        </p:spPr>
        <p:txBody>
          <a:bodyPr lIns="0" tIns="0" rIns="0" bIns="0">
            <a:normAutofit/>
          </a:bodyPr>
          <a:lstStyle/>
          <a:p>
            <a:endParaRPr lang="en-US" sz="2800" b="0" strike="noStrike" spc="-1">
              <a:solidFill>
                <a:srgbClr val="0070C0"/>
              </a:solidFill>
              <a:latin typeface="Calibri"/>
            </a:endParaRPr>
          </a:p>
        </p:txBody>
      </p:sp>
      <p:sp>
        <p:nvSpPr>
          <p:cNvPr id="26" name="PlaceHolder 3"/>
          <p:cNvSpPr>
            <a:spLocks noGrp="1"/>
          </p:cNvSpPr>
          <p:nvPr>
            <p:ph type="body"/>
          </p:nvPr>
        </p:nvSpPr>
        <p:spPr>
          <a:xfrm>
            <a:off x="6486480" y="1119240"/>
            <a:ext cx="5524200" cy="2497680"/>
          </a:xfrm>
          <a:prstGeom prst="rect">
            <a:avLst/>
          </a:prstGeom>
        </p:spPr>
        <p:txBody>
          <a:bodyPr lIns="0" tIns="0" rIns="0" bIns="0">
            <a:normAutofit/>
          </a:bodyPr>
          <a:lstStyle/>
          <a:p>
            <a:endParaRPr lang="en-US" sz="2800" b="0" strike="noStrike" spc="-1">
              <a:solidFill>
                <a:srgbClr val="0070C0"/>
              </a:solidFill>
              <a:latin typeface="Calibri"/>
            </a:endParaRPr>
          </a:p>
        </p:txBody>
      </p:sp>
      <p:sp>
        <p:nvSpPr>
          <p:cNvPr id="27" name="PlaceHolder 4"/>
          <p:cNvSpPr>
            <a:spLocks noGrp="1"/>
          </p:cNvSpPr>
          <p:nvPr>
            <p:ph type="body"/>
          </p:nvPr>
        </p:nvSpPr>
        <p:spPr>
          <a:xfrm>
            <a:off x="685800" y="3854520"/>
            <a:ext cx="11320200" cy="2497680"/>
          </a:xfrm>
          <a:prstGeom prst="rect">
            <a:avLst/>
          </a:prstGeom>
        </p:spPr>
        <p:txBody>
          <a:bodyPr lIns="0" tIns="0" rIns="0" bIns="0">
            <a:normAutofit/>
          </a:bodyPr>
          <a:lstStyle/>
          <a:p>
            <a:endParaRPr lang="en-US" sz="2800" b="0" strike="noStrike" spc="-1">
              <a:solidFill>
                <a:srgbClr val="0070C0"/>
              </a:solidFill>
              <a:latin typeface="Calibri"/>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7" name="Picture 2" descr="http://www.northsouth.edu/newassets/images/nsu-photo/logo-4.png"/>
          <p:cNvPicPr/>
          <p:nvPr/>
        </p:nvPicPr>
        <p:blipFill>
          <a:blip r:embed="rId14"/>
          <a:stretch/>
        </p:blipFill>
        <p:spPr>
          <a:xfrm>
            <a:off x="0" y="0"/>
            <a:ext cx="495000" cy="396000"/>
          </a:xfrm>
          <a:prstGeom prst="rect">
            <a:avLst/>
          </a:prstGeom>
          <a:ln>
            <a:noFill/>
          </a:ln>
        </p:spPr>
      </p:pic>
      <p:sp>
        <p:nvSpPr>
          <p:cNvPr id="8" name="Line 1"/>
          <p:cNvSpPr/>
          <p:nvPr/>
        </p:nvSpPr>
        <p:spPr>
          <a:xfrm flipV="1">
            <a:off x="792720" y="54720"/>
            <a:ext cx="11001600" cy="46080"/>
          </a:xfrm>
          <a:prstGeom prst="line">
            <a:avLst/>
          </a:prstGeom>
          <a:ln w="19080"/>
        </p:spPr>
        <p:style>
          <a:lnRef idx="1">
            <a:schemeClr val="accent1"/>
          </a:lnRef>
          <a:fillRef idx="0">
            <a:schemeClr val="accent1"/>
          </a:fillRef>
          <a:effectRef idx="0">
            <a:schemeClr val="accent1"/>
          </a:effectRef>
          <a:fontRef idx="minor"/>
        </p:style>
      </p:sp>
      <p:sp>
        <p:nvSpPr>
          <p:cNvPr id="2" name="PlaceHolder 2"/>
          <p:cNvSpPr>
            <a:spLocks noGrp="1"/>
          </p:cNvSpPr>
          <p:nvPr>
            <p:ph type="title"/>
          </p:nvPr>
        </p:nvSpPr>
        <p:spPr>
          <a:xfrm>
            <a:off x="1523880" y="1122480"/>
            <a:ext cx="9143640" cy="2387160"/>
          </a:xfrm>
          <a:prstGeom prst="rect">
            <a:avLst/>
          </a:prstGeom>
        </p:spPr>
        <p:txBody>
          <a:bodyPr anchor="b">
            <a:noAutofit/>
          </a:bodyPr>
          <a:lstStyle/>
          <a:p>
            <a:pPr algn="ctr">
              <a:lnSpc>
                <a:spcPct val="90000"/>
              </a:lnSpc>
            </a:pPr>
            <a:r>
              <a:rPr lang="en-US" sz="6000" b="1" strike="noStrike" spc="-1">
                <a:solidFill>
                  <a:srgbClr val="002060"/>
                </a:solidFill>
                <a:latin typeface="Calibri Light"/>
              </a:rPr>
              <a:t>Click to edit Master title style</a:t>
            </a:r>
            <a:endParaRPr lang="en-US" sz="6000" b="0" strike="noStrike" spc="-1">
              <a:solidFill>
                <a:srgbClr val="000000"/>
              </a:solidFill>
              <a:latin typeface="Calibri"/>
            </a:endParaRPr>
          </a:p>
        </p:txBody>
      </p:sp>
      <p:sp>
        <p:nvSpPr>
          <p:cNvPr id="3" name="PlaceHolder 3"/>
          <p:cNvSpPr>
            <a:spLocks noGrp="1"/>
          </p:cNvSpPr>
          <p:nvPr>
            <p:ph type="dt"/>
          </p:nvPr>
        </p:nvSpPr>
        <p:spPr>
          <a:xfrm>
            <a:off x="838080" y="6356520"/>
            <a:ext cx="2742840" cy="364680"/>
          </a:xfrm>
          <a:prstGeom prst="rect">
            <a:avLst/>
          </a:prstGeom>
        </p:spPr>
        <p:txBody>
          <a:bodyPr anchor="ctr">
            <a:noAutofit/>
          </a:bodyPr>
          <a:lstStyle/>
          <a:p>
            <a:pPr>
              <a:lnSpc>
                <a:spcPct val="100000"/>
              </a:lnSpc>
            </a:pPr>
            <a:fld id="{3DC89FF3-F287-463E-B9E0-2CA80902EE54}" type="datetime">
              <a:rPr lang="en-US" sz="1200" b="0" strike="noStrike" spc="-1">
                <a:solidFill>
                  <a:srgbClr val="8B8B8B"/>
                </a:solidFill>
                <a:latin typeface="Calibri"/>
              </a:rPr>
              <a:t>8/1/2021</a:t>
            </a:fld>
            <a:endParaRPr lang="en-US" sz="1200" b="0" strike="noStrike" spc="-1">
              <a:latin typeface="Times New Roman"/>
            </a:endParaRPr>
          </a:p>
        </p:txBody>
      </p:sp>
      <p:sp>
        <p:nvSpPr>
          <p:cNvPr id="4" name="PlaceHolder 4"/>
          <p:cNvSpPr>
            <a:spLocks noGrp="1"/>
          </p:cNvSpPr>
          <p:nvPr>
            <p:ph type="ftr"/>
          </p:nvPr>
        </p:nvSpPr>
        <p:spPr>
          <a:xfrm>
            <a:off x="4038480" y="6356520"/>
            <a:ext cx="4114440" cy="364680"/>
          </a:xfrm>
          <a:prstGeom prst="rect">
            <a:avLst/>
          </a:prstGeom>
        </p:spPr>
        <p:txBody>
          <a:bodyPr anchor="ctr">
            <a:noAutofit/>
          </a:bodyPr>
          <a:lstStyle/>
          <a:p>
            <a:endParaRPr lang="en-US" sz="2400" b="0" strike="noStrike" spc="-1">
              <a:latin typeface="Times New Roman"/>
            </a:endParaRPr>
          </a:p>
        </p:txBody>
      </p:sp>
      <p:sp>
        <p:nvSpPr>
          <p:cNvPr id="5" name="PlaceHolder 5"/>
          <p:cNvSpPr>
            <a:spLocks noGrp="1"/>
          </p:cNvSpPr>
          <p:nvPr>
            <p:ph type="sldNum"/>
          </p:nvPr>
        </p:nvSpPr>
        <p:spPr>
          <a:xfrm>
            <a:off x="8610480" y="6356520"/>
            <a:ext cx="2742840" cy="364680"/>
          </a:xfrm>
          <a:prstGeom prst="rect">
            <a:avLst/>
          </a:prstGeom>
        </p:spPr>
        <p:txBody>
          <a:bodyPr anchor="ctr">
            <a:noAutofit/>
          </a:bodyPr>
          <a:lstStyle/>
          <a:p>
            <a:pPr algn="r">
              <a:lnSpc>
                <a:spcPct val="100000"/>
              </a:lnSpc>
            </a:pPr>
            <a:fld id="{DACB3908-3EF1-4FA9-B279-E4382CF2900C}" type="slidenum">
              <a:rPr lang="en-US" sz="1200" b="0" strike="noStrike" spc="-1">
                <a:solidFill>
                  <a:srgbClr val="8B8B8B"/>
                </a:solidFill>
                <a:latin typeface="Calibri"/>
              </a:rPr>
              <a:t>‹#›</a:t>
            </a:fld>
            <a:endParaRPr lang="en-US" sz="1200" b="0" strike="noStrike" spc="-1">
              <a:latin typeface="Times New Roman"/>
            </a:endParaRPr>
          </a:p>
        </p:txBody>
      </p:sp>
      <p:sp>
        <p:nvSpPr>
          <p:cNvPr id="6" name="PlaceHolder 6"/>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2800" b="0" strike="noStrike" spc="-1">
                <a:solidFill>
                  <a:srgbClr val="0070C0"/>
                </a:solidFill>
                <a:latin typeface="Calibri"/>
              </a:rPr>
              <a:t>Click to edit the outline text format</a:t>
            </a:r>
          </a:p>
          <a:p>
            <a:pPr marL="864000" lvl="1" indent="-324000">
              <a:spcBef>
                <a:spcPts val="1134"/>
              </a:spcBef>
              <a:buClr>
                <a:srgbClr val="000000"/>
              </a:buClr>
              <a:buSzPct val="75000"/>
              <a:buFont typeface="Symbol" charset="2"/>
              <a:buChar char=""/>
            </a:pPr>
            <a:r>
              <a:rPr lang="en-US" sz="2000" b="0" strike="noStrike" spc="-1">
                <a:solidFill>
                  <a:srgbClr val="FFC000"/>
                </a:solidFill>
                <a:latin typeface="Calibri"/>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C00000"/>
                </a:solidFill>
                <a:latin typeface="Calibri"/>
              </a:rPr>
              <a:t>Third Outline Level</a:t>
            </a:r>
          </a:p>
          <a:p>
            <a:pPr marL="1728000" lvl="3" indent="-216000">
              <a:spcBef>
                <a:spcPts val="567"/>
              </a:spcBef>
              <a:buClr>
                <a:srgbClr val="000000"/>
              </a:buClr>
              <a:buSzPct val="75000"/>
              <a:buFont typeface="Symbol" charset="2"/>
              <a:buChar char=""/>
            </a:pPr>
            <a:r>
              <a:rPr lang="en-US" sz="1800" b="0" strike="noStrike" spc="-1">
                <a:solidFill>
                  <a:srgbClr val="000000"/>
                </a:solidFill>
                <a:latin typeface="Calibri"/>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000000"/>
                </a:solidFill>
                <a:latin typeface="Calibri"/>
              </a:rPr>
              <a:t>Fifth Outline Level</a:t>
            </a:r>
          </a:p>
          <a:p>
            <a:pPr marL="2592000" lvl="5" indent="-216000">
              <a:spcBef>
                <a:spcPts val="283"/>
              </a:spcBef>
              <a:buClr>
                <a:srgbClr val="000000"/>
              </a:buClr>
              <a:buSzPct val="45000"/>
              <a:buFont typeface="Wingdings" charset="2"/>
              <a:buChar char=""/>
            </a:pPr>
            <a:r>
              <a:rPr lang="en-US" sz="2000" b="0" strike="noStrike" spc="-1">
                <a:solidFill>
                  <a:srgbClr val="000000"/>
                </a:solidFill>
                <a:latin typeface="Calibri"/>
              </a:rPr>
              <a:t>Sixth Outline Level</a:t>
            </a:r>
          </a:p>
          <a:p>
            <a:pPr marL="3024000" lvl="6" indent="-216000">
              <a:spcBef>
                <a:spcPts val="283"/>
              </a:spcBef>
              <a:buClr>
                <a:srgbClr val="000000"/>
              </a:buClr>
              <a:buSzPct val="45000"/>
              <a:buFont typeface="Wingdings" charset="2"/>
              <a:buChar char=""/>
            </a:pPr>
            <a:r>
              <a:rPr lang="en-US" sz="2000" b="0" strike="noStrike" spc="-1">
                <a:solidFill>
                  <a:srgbClr val="000000"/>
                </a:solidFill>
                <a:latin typeface="Calibri"/>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43" name="Picture 2" descr="http://www.northsouth.edu/newassets/images/nsu-photo/logo-4.png"/>
          <p:cNvPicPr/>
          <p:nvPr/>
        </p:nvPicPr>
        <p:blipFill>
          <a:blip r:embed="rId14"/>
          <a:stretch/>
        </p:blipFill>
        <p:spPr>
          <a:xfrm>
            <a:off x="0" y="0"/>
            <a:ext cx="495000" cy="396000"/>
          </a:xfrm>
          <a:prstGeom prst="rect">
            <a:avLst/>
          </a:prstGeom>
          <a:ln>
            <a:noFill/>
          </a:ln>
        </p:spPr>
      </p:pic>
      <p:sp>
        <p:nvSpPr>
          <p:cNvPr id="44" name="Line 1"/>
          <p:cNvSpPr/>
          <p:nvPr/>
        </p:nvSpPr>
        <p:spPr>
          <a:xfrm flipV="1">
            <a:off x="792720" y="54720"/>
            <a:ext cx="11001600" cy="46080"/>
          </a:xfrm>
          <a:prstGeom prst="line">
            <a:avLst/>
          </a:prstGeom>
          <a:ln w="19080"/>
        </p:spPr>
        <p:style>
          <a:lnRef idx="1">
            <a:schemeClr val="accent1"/>
          </a:lnRef>
          <a:fillRef idx="0">
            <a:schemeClr val="accent1"/>
          </a:fillRef>
          <a:effectRef idx="0">
            <a:schemeClr val="accent1"/>
          </a:effectRef>
          <a:fontRef idx="minor"/>
        </p:style>
      </p:sp>
      <p:sp>
        <p:nvSpPr>
          <p:cNvPr id="45" name="PlaceHolder 2"/>
          <p:cNvSpPr>
            <a:spLocks noGrp="1"/>
          </p:cNvSpPr>
          <p:nvPr>
            <p:ph type="title"/>
          </p:nvPr>
        </p:nvSpPr>
        <p:spPr>
          <a:xfrm>
            <a:off x="1278720" y="155520"/>
            <a:ext cx="10515240" cy="525240"/>
          </a:xfrm>
          <a:prstGeom prst="rect">
            <a:avLst/>
          </a:prstGeom>
        </p:spPr>
        <p:txBody>
          <a:bodyPr anchor="ctr">
            <a:noAutofit/>
          </a:bodyPr>
          <a:lstStyle/>
          <a:p>
            <a:pPr algn="ctr">
              <a:lnSpc>
                <a:spcPct val="90000"/>
              </a:lnSpc>
            </a:pPr>
            <a:r>
              <a:rPr lang="en-US" sz="4400" b="1" strike="noStrike" spc="-1">
                <a:solidFill>
                  <a:srgbClr val="002060"/>
                </a:solidFill>
                <a:latin typeface="Calibri Light"/>
              </a:rPr>
              <a:t>Click to edit Master title style</a:t>
            </a:r>
            <a:endParaRPr lang="en-US" sz="4400" b="0" strike="noStrike" spc="-1">
              <a:solidFill>
                <a:srgbClr val="000000"/>
              </a:solidFill>
              <a:latin typeface="Calibri"/>
            </a:endParaRPr>
          </a:p>
        </p:txBody>
      </p:sp>
      <p:sp>
        <p:nvSpPr>
          <p:cNvPr id="46" name="PlaceHolder 3"/>
          <p:cNvSpPr>
            <a:spLocks noGrp="1"/>
          </p:cNvSpPr>
          <p:nvPr>
            <p:ph type="body"/>
          </p:nvPr>
        </p:nvSpPr>
        <p:spPr>
          <a:xfrm>
            <a:off x="685800" y="1119240"/>
            <a:ext cx="11320200" cy="5236920"/>
          </a:xfrm>
          <a:prstGeom prst="rect">
            <a:avLst/>
          </a:prstGeom>
        </p:spPr>
        <p:txBody>
          <a:bodyPr>
            <a:noAutofit/>
          </a:bodyPr>
          <a:lstStyle/>
          <a:p>
            <a:pPr marL="228600" indent="-228240">
              <a:lnSpc>
                <a:spcPct val="90000"/>
              </a:lnSpc>
              <a:spcBef>
                <a:spcPts val="1001"/>
              </a:spcBef>
              <a:buClr>
                <a:srgbClr val="0070C0"/>
              </a:buClr>
              <a:buFont typeface="Arial"/>
              <a:buChar char="•"/>
            </a:pPr>
            <a:r>
              <a:rPr lang="en-US" sz="2800" b="0" strike="noStrike" spc="-1">
                <a:solidFill>
                  <a:srgbClr val="0070C0"/>
                </a:solidFill>
                <a:latin typeface="Calibri"/>
              </a:rPr>
              <a:t>Edit Master text styles</a:t>
            </a:r>
          </a:p>
          <a:p>
            <a:pPr marL="685800" lvl="1" indent="-228240">
              <a:lnSpc>
                <a:spcPct val="90000"/>
              </a:lnSpc>
              <a:spcBef>
                <a:spcPts val="499"/>
              </a:spcBef>
              <a:buClr>
                <a:srgbClr val="548235"/>
              </a:buClr>
              <a:buFont typeface="Arial"/>
              <a:buChar char="•"/>
            </a:pPr>
            <a:r>
              <a:rPr lang="en-US" sz="2400" b="0" strike="noStrike" spc="-1">
                <a:solidFill>
                  <a:srgbClr val="548235"/>
                </a:solidFill>
                <a:latin typeface="Calibri"/>
              </a:rPr>
              <a:t>Second level</a:t>
            </a:r>
            <a:endParaRPr lang="en-US" sz="2400" b="0" strike="noStrike" spc="-1">
              <a:solidFill>
                <a:srgbClr val="FFC000"/>
              </a:solidFill>
              <a:latin typeface="Calibri"/>
            </a:endParaRPr>
          </a:p>
          <a:p>
            <a:pPr marL="1143000" lvl="2" indent="-228240">
              <a:lnSpc>
                <a:spcPct val="90000"/>
              </a:lnSpc>
              <a:spcBef>
                <a:spcPts val="499"/>
              </a:spcBef>
              <a:buClr>
                <a:srgbClr val="FFC000"/>
              </a:buClr>
              <a:buFont typeface="Arial"/>
              <a:buChar char="•"/>
            </a:pPr>
            <a:r>
              <a:rPr lang="en-US" sz="2000" b="0" strike="noStrike" spc="-1">
                <a:solidFill>
                  <a:srgbClr val="FFC000"/>
                </a:solidFill>
                <a:latin typeface="Calibri"/>
              </a:rPr>
              <a:t>Third level</a:t>
            </a:r>
            <a:endParaRPr lang="en-US" sz="2000" b="0" strike="noStrike" spc="-1">
              <a:solidFill>
                <a:srgbClr val="C00000"/>
              </a:solidFill>
              <a:latin typeface="Calibri"/>
            </a:endParaRPr>
          </a:p>
          <a:p>
            <a:pPr marL="1600200" lvl="3" indent="-228240">
              <a:lnSpc>
                <a:spcPct val="90000"/>
              </a:lnSpc>
              <a:spcBef>
                <a:spcPts val="499"/>
              </a:spcBef>
              <a:buClr>
                <a:srgbClr val="C00000"/>
              </a:buClr>
              <a:buFont typeface="Arial"/>
              <a:buChar char="•"/>
            </a:pPr>
            <a:r>
              <a:rPr lang="en-US" sz="1800" b="0" strike="noStrike" spc="-1">
                <a:solidFill>
                  <a:srgbClr val="C00000"/>
                </a:solidFill>
                <a:latin typeface="Calibri"/>
              </a:rPr>
              <a:t>Fourth level</a:t>
            </a:r>
            <a:endParaRPr lang="en-US" sz="1800" b="0" strike="noStrike" spc="-1">
              <a:solidFill>
                <a:srgbClr val="000000"/>
              </a:solidFill>
              <a:latin typeface="Calibri"/>
            </a:endParaRPr>
          </a:p>
          <a:p>
            <a:pPr marL="2057400" lvl="4" indent="-228240">
              <a:lnSpc>
                <a:spcPct val="90000"/>
              </a:lnSpc>
              <a:spcBef>
                <a:spcPts val="499"/>
              </a:spcBef>
              <a:buClr>
                <a:srgbClr val="000000"/>
              </a:buClr>
              <a:buFont typeface="Arial"/>
              <a:buChar char="•"/>
            </a:pPr>
            <a:r>
              <a:rPr lang="en-US" sz="1800" b="0" strike="noStrike" spc="-1">
                <a:solidFill>
                  <a:srgbClr val="000000"/>
                </a:solidFill>
                <a:latin typeface="Calibri"/>
              </a:rPr>
              <a:t>Fifth level</a:t>
            </a:r>
          </a:p>
        </p:txBody>
      </p:sp>
      <p:sp>
        <p:nvSpPr>
          <p:cNvPr id="47" name="PlaceHolder 4"/>
          <p:cNvSpPr>
            <a:spLocks noGrp="1"/>
          </p:cNvSpPr>
          <p:nvPr>
            <p:ph type="dt"/>
          </p:nvPr>
        </p:nvSpPr>
        <p:spPr>
          <a:xfrm>
            <a:off x="838080" y="6356520"/>
            <a:ext cx="2742840" cy="364680"/>
          </a:xfrm>
          <a:prstGeom prst="rect">
            <a:avLst/>
          </a:prstGeom>
        </p:spPr>
        <p:txBody>
          <a:bodyPr anchor="ctr">
            <a:noAutofit/>
          </a:bodyPr>
          <a:lstStyle/>
          <a:p>
            <a:pPr>
              <a:lnSpc>
                <a:spcPct val="100000"/>
              </a:lnSpc>
            </a:pPr>
            <a:fld id="{BCCE3777-C975-48F3-92B7-6D1EE36D680E}" type="datetime">
              <a:rPr lang="en-US" sz="1200" b="0" strike="noStrike" spc="-1">
                <a:solidFill>
                  <a:srgbClr val="8B8B8B"/>
                </a:solidFill>
                <a:latin typeface="Calibri"/>
              </a:rPr>
              <a:t>8/1/2021</a:t>
            </a:fld>
            <a:endParaRPr lang="en-US" sz="1200" b="0" strike="noStrike" spc="-1">
              <a:latin typeface="Times New Roman"/>
            </a:endParaRPr>
          </a:p>
        </p:txBody>
      </p:sp>
      <p:sp>
        <p:nvSpPr>
          <p:cNvPr id="48" name="PlaceHolder 5"/>
          <p:cNvSpPr>
            <a:spLocks noGrp="1"/>
          </p:cNvSpPr>
          <p:nvPr>
            <p:ph type="ftr"/>
          </p:nvPr>
        </p:nvSpPr>
        <p:spPr>
          <a:xfrm>
            <a:off x="4038480" y="6356520"/>
            <a:ext cx="4114440" cy="364680"/>
          </a:xfrm>
          <a:prstGeom prst="rect">
            <a:avLst/>
          </a:prstGeom>
        </p:spPr>
        <p:txBody>
          <a:bodyPr anchor="ctr">
            <a:noAutofit/>
          </a:bodyPr>
          <a:lstStyle/>
          <a:p>
            <a:endParaRPr lang="en-US" sz="2400" b="0" strike="noStrike" spc="-1">
              <a:latin typeface="Times New Roman"/>
            </a:endParaRPr>
          </a:p>
        </p:txBody>
      </p:sp>
      <p:sp>
        <p:nvSpPr>
          <p:cNvPr id="49" name="PlaceHolder 6"/>
          <p:cNvSpPr>
            <a:spLocks noGrp="1"/>
          </p:cNvSpPr>
          <p:nvPr>
            <p:ph type="sldNum"/>
          </p:nvPr>
        </p:nvSpPr>
        <p:spPr>
          <a:xfrm>
            <a:off x="8610480" y="6356520"/>
            <a:ext cx="2742840" cy="364680"/>
          </a:xfrm>
          <a:prstGeom prst="rect">
            <a:avLst/>
          </a:prstGeom>
        </p:spPr>
        <p:txBody>
          <a:bodyPr anchor="ctr">
            <a:noAutofit/>
          </a:bodyPr>
          <a:lstStyle/>
          <a:p>
            <a:pPr algn="r">
              <a:lnSpc>
                <a:spcPct val="100000"/>
              </a:lnSpc>
            </a:pPr>
            <a:fld id="{B633C353-E8BE-4FF9-9203-94AB0FF140AD}" type="slidenum">
              <a:rPr lang="en-US" sz="1200" b="0" strike="noStrike" spc="-1">
                <a:solidFill>
                  <a:srgbClr val="8B8B8B"/>
                </a:solidFill>
                <a:latin typeface="Calibri"/>
              </a:rPr>
              <a:t>‹#›</a:t>
            </a:fld>
            <a:endParaRPr lang="en-US" sz="1200" b="0" strike="noStrike" spc="-1">
              <a:latin typeface="Times New Roman"/>
            </a:endParaRP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3" Type="http://schemas.openxmlformats.org/officeDocument/2006/relationships/image" Target="../media/image27.gif"/><Relationship Id="rId2" Type="http://schemas.openxmlformats.org/officeDocument/2006/relationships/image" Target="../media/image26.gif"/><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6" name="TextShape 1"/>
          <p:cNvSpPr txBox="1"/>
          <p:nvPr/>
        </p:nvSpPr>
        <p:spPr>
          <a:xfrm>
            <a:off x="1523880" y="2245680"/>
            <a:ext cx="9143640" cy="1564200"/>
          </a:xfrm>
          <a:prstGeom prst="rect">
            <a:avLst/>
          </a:prstGeom>
          <a:noFill/>
          <a:ln>
            <a:noFill/>
          </a:ln>
        </p:spPr>
        <p:txBody>
          <a:bodyPr anchor="b">
            <a:normAutofit/>
          </a:bodyPr>
          <a:lstStyle/>
          <a:p>
            <a:pPr>
              <a:lnSpc>
                <a:spcPct val="90000"/>
              </a:lnSpc>
            </a:pPr>
            <a:r>
              <a:rPr lang="en-US" sz="4800" b="1" strike="noStrike" spc="-1" dirty="0">
                <a:solidFill>
                  <a:srgbClr val="002060"/>
                </a:solidFill>
                <a:latin typeface="Calibri Light"/>
              </a:rPr>
              <a:t>CSE 465</a:t>
            </a:r>
            <a:br>
              <a:rPr dirty="0"/>
            </a:br>
            <a:r>
              <a:rPr lang="en-US" sz="4800" b="1" strike="noStrike" spc="-1">
                <a:solidFill>
                  <a:srgbClr val="002060"/>
                </a:solidFill>
                <a:latin typeface="Calibri Light"/>
              </a:rPr>
              <a:t>Lecture 7</a:t>
            </a:r>
            <a:endParaRPr lang="en-US" sz="4800" b="0" strike="noStrike" spc="-1" dirty="0">
              <a:solidFill>
                <a:srgbClr val="000000"/>
              </a:solidFill>
              <a:latin typeface="Calibri"/>
            </a:endParaRPr>
          </a:p>
        </p:txBody>
      </p:sp>
      <p:sp>
        <p:nvSpPr>
          <p:cNvPr id="87" name="TextShape 2"/>
          <p:cNvSpPr txBox="1"/>
          <p:nvPr/>
        </p:nvSpPr>
        <p:spPr>
          <a:xfrm>
            <a:off x="1523880" y="3947040"/>
            <a:ext cx="9143640" cy="572400"/>
          </a:xfrm>
          <a:prstGeom prst="rect">
            <a:avLst/>
          </a:prstGeom>
          <a:noFill/>
          <a:ln>
            <a:noFill/>
          </a:ln>
        </p:spPr>
        <p:txBody>
          <a:bodyPr>
            <a:normAutofit/>
          </a:bodyPr>
          <a:lstStyle/>
          <a:p>
            <a:pPr>
              <a:lnSpc>
                <a:spcPct val="90000"/>
              </a:lnSpc>
              <a:spcBef>
                <a:spcPts val="1001"/>
              </a:spcBef>
              <a:tabLst>
                <a:tab pos="0" algn="l"/>
              </a:tabLst>
            </a:pPr>
            <a:r>
              <a:rPr lang="en-US" sz="2000" b="0" strike="noStrike" spc="-1">
                <a:solidFill>
                  <a:srgbClr val="0070C0"/>
                </a:solidFill>
                <a:latin typeface="Calibri"/>
              </a:rPr>
              <a:t>CNN Architectures</a:t>
            </a:r>
            <a:endParaRPr lang="en-US" sz="2000" b="0" strike="noStrike" spc="-1">
              <a:latin typeface="Arial"/>
            </a:endParaRPr>
          </a:p>
        </p:txBody>
      </p:sp>
      <p:sp>
        <p:nvSpPr>
          <p:cNvPr id="88" name="CustomShape 3"/>
          <p:cNvSpPr/>
          <p:nvPr/>
        </p:nvSpPr>
        <p:spPr>
          <a:xfrm>
            <a:off x="0" y="0"/>
            <a:ext cx="5920200" cy="2130480"/>
          </a:xfrm>
          <a:custGeom>
            <a:avLst/>
            <a:gdLst/>
            <a:ahLst/>
            <a:cxnLst/>
            <a:rect l="l" t="t" r="r" b="b"/>
            <a:pathLst>
              <a:path w="5920619" h="2130951">
                <a:moveTo>
                  <a:pt x="0" y="0"/>
                </a:moveTo>
                <a:lnTo>
                  <a:pt x="3191370" y="0"/>
                </a:lnTo>
                <a:lnTo>
                  <a:pt x="3346315" y="0"/>
                </a:lnTo>
                <a:lnTo>
                  <a:pt x="5920619" y="0"/>
                </a:lnTo>
                <a:lnTo>
                  <a:pt x="4936971" y="2130951"/>
                </a:lnTo>
                <a:lnTo>
                  <a:pt x="0" y="2130951"/>
                </a:ln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p:style>
      </p:sp>
      <p:sp>
        <p:nvSpPr>
          <p:cNvPr id="89" name="CustomShape 4"/>
          <p:cNvSpPr/>
          <p:nvPr/>
        </p:nvSpPr>
        <p:spPr>
          <a:xfrm>
            <a:off x="5097960" y="0"/>
            <a:ext cx="7093800" cy="2130480"/>
          </a:xfrm>
          <a:custGeom>
            <a:avLst/>
            <a:gdLst/>
            <a:ahLst/>
            <a:cxnLst/>
            <a:rect l="l" t="t" r="r" b="b"/>
            <a:pathLst>
              <a:path w="7094160" h="2130952">
                <a:moveTo>
                  <a:pt x="4417853" y="0"/>
                </a:moveTo>
                <a:lnTo>
                  <a:pt x="7094160" y="0"/>
                </a:lnTo>
                <a:lnTo>
                  <a:pt x="7094160" y="2130552"/>
                </a:lnTo>
                <a:lnTo>
                  <a:pt x="5920619" y="2130552"/>
                </a:lnTo>
                <a:lnTo>
                  <a:pt x="5920619" y="2130952"/>
                </a:lnTo>
                <a:lnTo>
                  <a:pt x="2729249" y="2130952"/>
                </a:lnTo>
                <a:lnTo>
                  <a:pt x="2574304" y="2130952"/>
                </a:lnTo>
                <a:lnTo>
                  <a:pt x="0" y="2130952"/>
                </a:lnTo>
                <a:lnTo>
                  <a:pt x="983648" y="1"/>
                </a:lnTo>
                <a:lnTo>
                  <a:pt x="4417853" y="1"/>
                </a:lnTo>
                <a:close/>
              </a:path>
            </a:pathLst>
          </a:custGeom>
          <a:solidFill>
            <a:srgbClr val="7F7F7F">
              <a:alpha val="40000"/>
            </a:srgbClr>
          </a:solidFill>
          <a:ln>
            <a:noFill/>
          </a:ln>
        </p:spPr>
        <p:style>
          <a:lnRef idx="2">
            <a:schemeClr val="accent1">
              <a:shade val="50000"/>
            </a:schemeClr>
          </a:lnRef>
          <a:fillRef idx="1">
            <a:schemeClr val="accent1"/>
          </a:fillRef>
          <a:effectRef idx="0">
            <a:schemeClr val="accent1"/>
          </a:effectRef>
          <a:fontRef idx="minor"/>
        </p:style>
      </p:sp>
      <p:sp>
        <p:nvSpPr>
          <p:cNvPr id="90" name="CustomShape 5"/>
          <p:cNvSpPr/>
          <p:nvPr/>
        </p:nvSpPr>
        <p:spPr>
          <a:xfrm flipH="1">
            <a:off x="6149880" y="4682880"/>
            <a:ext cx="4522320" cy="2174760"/>
          </a:xfrm>
          <a:custGeom>
            <a:avLst/>
            <a:gdLst/>
            <a:ahLst/>
            <a:cxnLst/>
            <a:rect l="l" t="t" r="r" b="b"/>
            <a:pathLst>
              <a:path w="4522796" h="2175080">
                <a:moveTo>
                  <a:pt x="3515449" y="0"/>
                </a:moveTo>
                <a:lnTo>
                  <a:pt x="0" y="0"/>
                </a:lnTo>
                <a:lnTo>
                  <a:pt x="0" y="2175080"/>
                </a:lnTo>
                <a:lnTo>
                  <a:pt x="4522796" y="217508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91" name="CustomShape 6"/>
          <p:cNvSpPr/>
          <p:nvPr/>
        </p:nvSpPr>
        <p:spPr>
          <a:xfrm>
            <a:off x="6266880" y="4682880"/>
            <a:ext cx="5924880" cy="2174760"/>
          </a:xfrm>
          <a:custGeom>
            <a:avLst/>
            <a:gdLst/>
            <a:ahLst/>
            <a:cxnLst/>
            <a:rect l="l" t="t" r="r" b="b"/>
            <a:pathLst>
              <a:path w="5925190" h="2175080">
                <a:moveTo>
                  <a:pt x="1007347" y="0"/>
                </a:moveTo>
                <a:lnTo>
                  <a:pt x="5925190" y="0"/>
                </a:lnTo>
                <a:lnTo>
                  <a:pt x="5925190" y="2175080"/>
                </a:lnTo>
                <a:lnTo>
                  <a:pt x="0" y="217508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p:style>
      </p:sp>
      <p:sp>
        <p:nvSpPr>
          <p:cNvPr id="92" name="CustomShape 7"/>
          <p:cNvSpPr/>
          <p:nvPr/>
        </p:nvSpPr>
        <p:spPr>
          <a:xfrm>
            <a:off x="0" y="4682880"/>
            <a:ext cx="7114320" cy="2174760"/>
          </a:xfrm>
          <a:custGeom>
            <a:avLst/>
            <a:gdLst/>
            <a:ahLst/>
            <a:cxnLst/>
            <a:rect l="l" t="t" r="r" b="b"/>
            <a:pathLst>
              <a:path w="7114535" h="2175080">
                <a:moveTo>
                  <a:pt x="0" y="0"/>
                </a:moveTo>
                <a:lnTo>
                  <a:pt x="1189345" y="0"/>
                </a:lnTo>
                <a:lnTo>
                  <a:pt x="7114535" y="0"/>
                </a:lnTo>
                <a:lnTo>
                  <a:pt x="6107188" y="2175080"/>
                </a:lnTo>
                <a:lnTo>
                  <a:pt x="1189345" y="2175080"/>
                </a:lnTo>
                <a:lnTo>
                  <a:pt x="0" y="2175080"/>
                </a:lnTo>
                <a:close/>
              </a:path>
            </a:pathLst>
          </a:custGeom>
          <a:solidFill>
            <a:srgbClr val="7F7F7F">
              <a:alpha val="40000"/>
            </a:srgbClr>
          </a:solidFill>
          <a:ln>
            <a:noFill/>
          </a:ln>
        </p:spPr>
        <p:style>
          <a:lnRef idx="2">
            <a:schemeClr val="accent1">
              <a:shade val="50000"/>
            </a:schemeClr>
          </a:lnRef>
          <a:fillRef idx="1">
            <a:schemeClr val="accent1"/>
          </a:fillRef>
          <a:effectRef idx="0">
            <a:schemeClr val="accent1"/>
          </a:effectRef>
          <a:fontRef idx="minor"/>
        </p:style>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 name="TextShape 1"/>
          <p:cNvSpPr txBox="1"/>
          <p:nvPr/>
        </p:nvSpPr>
        <p:spPr>
          <a:xfrm>
            <a:off x="1278720" y="155520"/>
            <a:ext cx="10515240" cy="525240"/>
          </a:xfrm>
          <a:prstGeom prst="rect">
            <a:avLst/>
          </a:prstGeom>
          <a:noFill/>
          <a:ln>
            <a:noFill/>
          </a:ln>
        </p:spPr>
        <p:txBody>
          <a:bodyPr anchor="ctr">
            <a:normAutofit fontScale="84500" lnSpcReduction="20000"/>
          </a:bodyPr>
          <a:lstStyle/>
          <a:p>
            <a:pPr algn="ctr">
              <a:lnSpc>
                <a:spcPct val="90000"/>
              </a:lnSpc>
            </a:pPr>
            <a:r>
              <a:rPr lang="en-US" sz="4400" b="1" strike="noStrike" spc="-1">
                <a:solidFill>
                  <a:srgbClr val="002060"/>
                </a:solidFill>
                <a:latin typeface="Calibri Light"/>
              </a:rPr>
              <a:t>Complexity of the model</a:t>
            </a:r>
            <a:endParaRPr lang="en-US" sz="4400" b="0" strike="noStrike" spc="-1">
              <a:solidFill>
                <a:srgbClr val="000000"/>
              </a:solidFill>
              <a:latin typeface="Calibri"/>
            </a:endParaRPr>
          </a:p>
        </p:txBody>
      </p:sp>
      <p:sp>
        <p:nvSpPr>
          <p:cNvPr id="117" name="TextShape 2"/>
          <p:cNvSpPr txBox="1"/>
          <p:nvPr/>
        </p:nvSpPr>
        <p:spPr>
          <a:xfrm>
            <a:off x="473760" y="751680"/>
            <a:ext cx="11320200" cy="1331280"/>
          </a:xfrm>
          <a:prstGeom prst="rect">
            <a:avLst/>
          </a:prstGeom>
          <a:noFill/>
          <a:ln>
            <a:noFill/>
          </a:ln>
        </p:spPr>
        <p:txBody>
          <a:bodyPr>
            <a:normAutofit fontScale="90500" lnSpcReduction="10000"/>
          </a:bodyPr>
          <a:lstStyle/>
          <a:p>
            <a:pPr marL="228600" indent="-228240">
              <a:lnSpc>
                <a:spcPct val="90000"/>
              </a:lnSpc>
              <a:spcBef>
                <a:spcPts val="1001"/>
              </a:spcBef>
              <a:buClr>
                <a:srgbClr val="0070C0"/>
              </a:buClr>
              <a:buFont typeface="Arial"/>
              <a:buChar char="•"/>
            </a:pPr>
            <a:r>
              <a:rPr lang="en-US" sz="2800" b="1" strike="noStrike" spc="-1">
                <a:solidFill>
                  <a:srgbClr val="0070C0"/>
                </a:solidFill>
                <a:latin typeface="Calibri"/>
              </a:rPr>
              <a:t>Understanding the complexity of the model</a:t>
            </a:r>
            <a:r>
              <a:rPr lang="en-US" sz="2800" b="0" strike="noStrike" spc="-1">
                <a:solidFill>
                  <a:srgbClr val="0070C0"/>
                </a:solidFill>
                <a:latin typeface="Calibri"/>
              </a:rPr>
              <a:t> ― In order to assess the complexity of a model, it is often useful to determine the number of parameters that its architecture will have. In each layer of a convolutional neural network, it is done as follows:</a:t>
            </a:r>
          </a:p>
        </p:txBody>
      </p:sp>
      <p:pic>
        <p:nvPicPr>
          <p:cNvPr id="118" name="Picture 3"/>
          <p:cNvPicPr/>
          <p:nvPr/>
        </p:nvPicPr>
        <p:blipFill>
          <a:blip r:embed="rId2"/>
          <a:stretch/>
        </p:blipFill>
        <p:spPr>
          <a:xfrm>
            <a:off x="1022760" y="2023200"/>
            <a:ext cx="9591480" cy="4678920"/>
          </a:xfrm>
          <a:prstGeom prst="rect">
            <a:avLst/>
          </a:prstGeom>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TextShape 1"/>
          <p:cNvSpPr txBox="1"/>
          <p:nvPr/>
        </p:nvSpPr>
        <p:spPr>
          <a:xfrm>
            <a:off x="1278720" y="155520"/>
            <a:ext cx="10515240" cy="525240"/>
          </a:xfrm>
          <a:prstGeom prst="rect">
            <a:avLst/>
          </a:prstGeom>
          <a:noFill/>
          <a:ln>
            <a:noFill/>
          </a:ln>
        </p:spPr>
        <p:txBody>
          <a:bodyPr anchor="ctr">
            <a:normAutofit fontScale="84500" lnSpcReduction="20000"/>
          </a:bodyPr>
          <a:lstStyle/>
          <a:p>
            <a:pPr algn="ctr">
              <a:lnSpc>
                <a:spcPct val="90000"/>
              </a:lnSpc>
            </a:pPr>
            <a:r>
              <a:rPr lang="en-US" sz="4400" b="1" strike="noStrike" spc="-1">
                <a:solidFill>
                  <a:srgbClr val="002060"/>
                </a:solidFill>
                <a:latin typeface="Calibri Light"/>
              </a:rPr>
              <a:t>LeNet-5 (1998)</a:t>
            </a:r>
            <a:endParaRPr lang="en-US" sz="4400" b="0" strike="noStrike" spc="-1">
              <a:solidFill>
                <a:srgbClr val="000000"/>
              </a:solidFill>
              <a:latin typeface="Calibri"/>
            </a:endParaRPr>
          </a:p>
        </p:txBody>
      </p:sp>
      <p:pic>
        <p:nvPicPr>
          <p:cNvPr id="120" name="Picture 3"/>
          <p:cNvPicPr/>
          <p:nvPr/>
        </p:nvPicPr>
        <p:blipFill>
          <a:blip r:embed="rId2"/>
          <a:stretch/>
        </p:blipFill>
        <p:spPr>
          <a:xfrm>
            <a:off x="654480" y="1522080"/>
            <a:ext cx="10882800" cy="3140640"/>
          </a:xfrm>
          <a:prstGeom prst="rect">
            <a:avLst/>
          </a:prstGeom>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TextShape 1"/>
          <p:cNvSpPr txBox="1"/>
          <p:nvPr/>
        </p:nvSpPr>
        <p:spPr>
          <a:xfrm>
            <a:off x="1278720" y="155520"/>
            <a:ext cx="10515240" cy="525240"/>
          </a:xfrm>
          <a:prstGeom prst="rect">
            <a:avLst/>
          </a:prstGeom>
          <a:noFill/>
          <a:ln>
            <a:noFill/>
          </a:ln>
        </p:spPr>
        <p:txBody>
          <a:bodyPr anchor="ctr">
            <a:normAutofit fontScale="84500" lnSpcReduction="20000"/>
          </a:bodyPr>
          <a:lstStyle/>
          <a:p>
            <a:pPr algn="ctr">
              <a:lnSpc>
                <a:spcPct val="90000"/>
              </a:lnSpc>
            </a:pPr>
            <a:r>
              <a:rPr lang="en-US" sz="4400" b="1" strike="noStrike" spc="-1">
                <a:solidFill>
                  <a:srgbClr val="002060"/>
                </a:solidFill>
                <a:latin typeface="Calibri Light"/>
              </a:rPr>
              <a:t>LeNet-5</a:t>
            </a:r>
            <a:endParaRPr lang="en-US" sz="4400" b="0" strike="noStrike" spc="-1">
              <a:solidFill>
                <a:srgbClr val="000000"/>
              </a:solidFill>
              <a:latin typeface="Calibri"/>
            </a:endParaRPr>
          </a:p>
        </p:txBody>
      </p:sp>
      <p:sp>
        <p:nvSpPr>
          <p:cNvPr id="122" name="TextShape 2"/>
          <p:cNvSpPr txBox="1"/>
          <p:nvPr/>
        </p:nvSpPr>
        <p:spPr>
          <a:xfrm>
            <a:off x="685800" y="1119240"/>
            <a:ext cx="11320200" cy="5236920"/>
          </a:xfrm>
          <a:prstGeom prst="rect">
            <a:avLst/>
          </a:prstGeom>
          <a:noFill/>
          <a:ln>
            <a:noFill/>
          </a:ln>
        </p:spPr>
        <p:txBody>
          <a:bodyPr>
            <a:noAutofit/>
          </a:bodyPr>
          <a:lstStyle/>
          <a:p>
            <a:pPr marL="228600" indent="-228240">
              <a:lnSpc>
                <a:spcPct val="90000"/>
              </a:lnSpc>
              <a:spcBef>
                <a:spcPts val="1001"/>
              </a:spcBef>
              <a:buClr>
                <a:srgbClr val="0070C0"/>
              </a:buClr>
              <a:buFont typeface="Arial"/>
              <a:buChar char="•"/>
            </a:pPr>
            <a:r>
              <a:rPr lang="en-US" sz="2800" b="0" strike="noStrike" spc="-1">
                <a:solidFill>
                  <a:srgbClr val="0070C0"/>
                </a:solidFill>
                <a:latin typeface="Calibri"/>
              </a:rPr>
              <a:t>By modern standards, LeNet-5 is a very simple network</a:t>
            </a:r>
          </a:p>
          <a:p>
            <a:pPr marL="685800" lvl="1" indent="-228240">
              <a:lnSpc>
                <a:spcPct val="90000"/>
              </a:lnSpc>
              <a:spcBef>
                <a:spcPts val="499"/>
              </a:spcBef>
              <a:buClr>
                <a:srgbClr val="548235"/>
              </a:buClr>
              <a:buFont typeface="Arial"/>
              <a:buChar char="•"/>
            </a:pPr>
            <a:r>
              <a:rPr lang="en-US" sz="2400" b="0" strike="noStrike" spc="-1">
                <a:solidFill>
                  <a:srgbClr val="548235"/>
                </a:solidFill>
                <a:latin typeface="Calibri"/>
              </a:rPr>
              <a:t>It only has 7 layers</a:t>
            </a:r>
            <a:endParaRPr lang="en-US" sz="2400" b="0" strike="noStrike" spc="-1">
              <a:solidFill>
                <a:srgbClr val="FFC000"/>
              </a:solidFill>
              <a:latin typeface="Calibri"/>
            </a:endParaRPr>
          </a:p>
          <a:p>
            <a:pPr marL="1143000" lvl="2" indent="-228240">
              <a:lnSpc>
                <a:spcPct val="90000"/>
              </a:lnSpc>
              <a:spcBef>
                <a:spcPts val="499"/>
              </a:spcBef>
              <a:buClr>
                <a:srgbClr val="FFC000"/>
              </a:buClr>
              <a:buFont typeface="Arial"/>
              <a:buChar char="•"/>
            </a:pPr>
            <a:r>
              <a:rPr lang="en-US" sz="2000" b="0" strike="noStrike" spc="-1">
                <a:solidFill>
                  <a:srgbClr val="FFC000"/>
                </a:solidFill>
                <a:latin typeface="Calibri"/>
              </a:rPr>
              <a:t>2 convolutional layers (C1, C3) </a:t>
            </a:r>
            <a:endParaRPr lang="en-US" sz="2000" b="0" strike="noStrike" spc="-1">
              <a:solidFill>
                <a:srgbClr val="C00000"/>
              </a:solidFill>
              <a:latin typeface="Calibri"/>
            </a:endParaRPr>
          </a:p>
          <a:p>
            <a:pPr marL="1143000" lvl="2" indent="-228240">
              <a:lnSpc>
                <a:spcPct val="90000"/>
              </a:lnSpc>
              <a:spcBef>
                <a:spcPts val="499"/>
              </a:spcBef>
              <a:buClr>
                <a:srgbClr val="FFC000"/>
              </a:buClr>
              <a:buFont typeface="Arial"/>
              <a:buChar char="•"/>
            </a:pPr>
            <a:r>
              <a:rPr lang="en-US" sz="2000" b="0" strike="noStrike" spc="-1">
                <a:solidFill>
                  <a:srgbClr val="FFC000"/>
                </a:solidFill>
                <a:latin typeface="Calibri"/>
              </a:rPr>
              <a:t>2 sub-sampling (pooling) layers (S2 and S4)</a:t>
            </a:r>
            <a:endParaRPr lang="en-US" sz="2000" b="0" strike="noStrike" spc="-1">
              <a:solidFill>
                <a:srgbClr val="C00000"/>
              </a:solidFill>
              <a:latin typeface="Calibri"/>
            </a:endParaRPr>
          </a:p>
          <a:p>
            <a:pPr marL="1143000" lvl="2" indent="-228240">
              <a:lnSpc>
                <a:spcPct val="90000"/>
              </a:lnSpc>
              <a:spcBef>
                <a:spcPts val="499"/>
              </a:spcBef>
              <a:buClr>
                <a:srgbClr val="FFC000"/>
              </a:buClr>
              <a:buFont typeface="Arial"/>
              <a:buChar char="•"/>
            </a:pPr>
            <a:r>
              <a:rPr lang="en-US" sz="2000" b="0" strike="noStrike" spc="-1">
                <a:solidFill>
                  <a:srgbClr val="FFC000"/>
                </a:solidFill>
                <a:latin typeface="Calibri"/>
              </a:rPr>
              <a:t>2 fully connected layer (F6) followed by the output layer </a:t>
            </a:r>
            <a:endParaRPr lang="en-US" sz="2000" b="0" strike="noStrike" spc="-1">
              <a:solidFill>
                <a:srgbClr val="C00000"/>
              </a:solidFill>
              <a:latin typeface="Calibri"/>
            </a:endParaRPr>
          </a:p>
          <a:p>
            <a:pPr marL="685800" lvl="1" indent="-228240">
              <a:lnSpc>
                <a:spcPct val="90000"/>
              </a:lnSpc>
              <a:spcBef>
                <a:spcPts val="499"/>
              </a:spcBef>
              <a:buClr>
                <a:srgbClr val="548235"/>
              </a:buClr>
              <a:buFont typeface="Arial"/>
              <a:buChar char="•"/>
            </a:pPr>
            <a:r>
              <a:rPr lang="en-US" sz="2400" b="0" strike="noStrike" spc="-1">
                <a:solidFill>
                  <a:srgbClr val="548235"/>
                </a:solidFill>
                <a:latin typeface="Calibri"/>
              </a:rPr>
              <a:t>Convolutional layers use 5 by 5 convolutions with stride 1</a:t>
            </a:r>
            <a:endParaRPr lang="en-US" sz="2400" b="0" strike="noStrike" spc="-1">
              <a:solidFill>
                <a:srgbClr val="FFC000"/>
              </a:solidFill>
              <a:latin typeface="Calibri"/>
            </a:endParaRPr>
          </a:p>
          <a:p>
            <a:pPr marL="685800" lvl="1" indent="-228240">
              <a:lnSpc>
                <a:spcPct val="90000"/>
              </a:lnSpc>
              <a:spcBef>
                <a:spcPts val="499"/>
              </a:spcBef>
              <a:buClr>
                <a:srgbClr val="548235"/>
              </a:buClr>
              <a:buFont typeface="Arial"/>
              <a:buChar char="•"/>
            </a:pPr>
            <a:r>
              <a:rPr lang="en-US" sz="2400" b="0" strike="noStrike" spc="-1">
                <a:solidFill>
                  <a:srgbClr val="548235"/>
                </a:solidFill>
                <a:latin typeface="Calibri"/>
              </a:rPr>
              <a:t>Sub-sampling layers are 2 by 2 average pooling layers</a:t>
            </a:r>
            <a:endParaRPr lang="en-US" sz="2400" b="0" strike="noStrike" spc="-1">
              <a:solidFill>
                <a:srgbClr val="FFC000"/>
              </a:solidFill>
              <a:latin typeface="Calibri"/>
            </a:endParaRPr>
          </a:p>
          <a:p>
            <a:pPr marL="685800" lvl="1" indent="-228240">
              <a:lnSpc>
                <a:spcPct val="90000"/>
              </a:lnSpc>
              <a:spcBef>
                <a:spcPts val="499"/>
              </a:spcBef>
              <a:buClr>
                <a:srgbClr val="548235"/>
              </a:buClr>
              <a:buFont typeface="Arial"/>
              <a:buChar char="•"/>
            </a:pPr>
            <a:r>
              <a:rPr lang="en-US" sz="2400" b="0" strike="noStrike" spc="-1">
                <a:solidFill>
                  <a:srgbClr val="548235"/>
                </a:solidFill>
                <a:latin typeface="Calibri"/>
              </a:rPr>
              <a:t>Tanh sigmoid activations are used throughout the network</a:t>
            </a:r>
            <a:br/>
            <a:r>
              <a:rPr lang="en-US" sz="2400" b="0" strike="noStrike" spc="-1">
                <a:solidFill>
                  <a:srgbClr val="548235"/>
                </a:solidFill>
                <a:latin typeface="Calibri"/>
              </a:rPr>
              <a:t> </a:t>
            </a:r>
            <a:endParaRPr lang="en-US" sz="2400" b="0" strike="noStrike" spc="-1">
              <a:solidFill>
                <a:srgbClr val="FFC000"/>
              </a:solidFill>
              <a:latin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TextShape 1"/>
          <p:cNvSpPr txBox="1"/>
          <p:nvPr/>
        </p:nvSpPr>
        <p:spPr>
          <a:xfrm>
            <a:off x="1278720" y="155520"/>
            <a:ext cx="10515240" cy="525240"/>
          </a:xfrm>
          <a:prstGeom prst="rect">
            <a:avLst/>
          </a:prstGeom>
          <a:noFill/>
          <a:ln>
            <a:noFill/>
          </a:ln>
        </p:spPr>
        <p:txBody>
          <a:bodyPr anchor="ctr">
            <a:normAutofit fontScale="84500" lnSpcReduction="20000"/>
          </a:bodyPr>
          <a:lstStyle/>
          <a:p>
            <a:pPr algn="ctr">
              <a:lnSpc>
                <a:spcPct val="90000"/>
              </a:lnSpc>
            </a:pPr>
            <a:r>
              <a:rPr lang="en-US" sz="4400" b="1" strike="noStrike" spc="-1">
                <a:solidFill>
                  <a:srgbClr val="002060"/>
                </a:solidFill>
                <a:latin typeface="Calibri Light"/>
              </a:rPr>
              <a:t>LeNet-5</a:t>
            </a:r>
            <a:endParaRPr lang="en-US" sz="4400" b="0" strike="noStrike" spc="-1">
              <a:solidFill>
                <a:srgbClr val="000000"/>
              </a:solidFill>
              <a:latin typeface="Calibri"/>
            </a:endParaRPr>
          </a:p>
        </p:txBody>
      </p:sp>
      <p:sp>
        <p:nvSpPr>
          <p:cNvPr id="124" name="TextShape 2"/>
          <p:cNvSpPr txBox="1"/>
          <p:nvPr/>
        </p:nvSpPr>
        <p:spPr>
          <a:xfrm>
            <a:off x="685800" y="1119240"/>
            <a:ext cx="11320200" cy="5236920"/>
          </a:xfrm>
          <a:prstGeom prst="rect">
            <a:avLst/>
          </a:prstGeom>
          <a:noFill/>
          <a:ln>
            <a:noFill/>
          </a:ln>
        </p:spPr>
        <p:txBody>
          <a:bodyPr>
            <a:noAutofit/>
          </a:bodyPr>
          <a:lstStyle/>
          <a:p>
            <a:pPr marL="228600" indent="-228240">
              <a:lnSpc>
                <a:spcPct val="90000"/>
              </a:lnSpc>
              <a:spcBef>
                <a:spcPts val="1001"/>
              </a:spcBef>
              <a:buClr>
                <a:srgbClr val="0070C0"/>
              </a:buClr>
              <a:buFont typeface="Arial"/>
              <a:buChar char="•"/>
            </a:pPr>
            <a:r>
              <a:rPr lang="en-US" sz="2800" b="0" strike="noStrike" spc="-1">
                <a:solidFill>
                  <a:srgbClr val="0070C0"/>
                </a:solidFill>
                <a:latin typeface="Calibri"/>
              </a:rPr>
              <a:t>Individual convolutional kernels in the layer C3 do not use all the features produced by the layer S2, which is very unusual by today’s standard</a:t>
            </a:r>
          </a:p>
          <a:p>
            <a:pPr marL="228600" indent="-228240">
              <a:lnSpc>
                <a:spcPct val="90000"/>
              </a:lnSpc>
              <a:spcBef>
                <a:spcPts val="1001"/>
              </a:spcBef>
              <a:buClr>
                <a:srgbClr val="0070C0"/>
              </a:buClr>
              <a:buFont typeface="Arial"/>
              <a:buChar char="•"/>
            </a:pPr>
            <a:r>
              <a:rPr lang="en-US" sz="2800" b="0" strike="noStrike" spc="-1">
                <a:solidFill>
                  <a:srgbClr val="0070C0"/>
                </a:solidFill>
                <a:latin typeface="Calibri"/>
              </a:rPr>
              <a:t>Reason for that is to make the network less computationally demanding</a:t>
            </a:r>
          </a:p>
          <a:p>
            <a:pPr marL="228600" indent="-228240">
              <a:lnSpc>
                <a:spcPct val="90000"/>
              </a:lnSpc>
              <a:spcBef>
                <a:spcPts val="1001"/>
              </a:spcBef>
              <a:buClr>
                <a:srgbClr val="0070C0"/>
              </a:buClr>
              <a:buFont typeface="Arial"/>
              <a:buChar char="•"/>
            </a:pPr>
            <a:r>
              <a:rPr lang="en-US" sz="2800" b="0" strike="noStrike" spc="-1">
                <a:solidFill>
                  <a:srgbClr val="0070C0"/>
                </a:solidFill>
                <a:latin typeface="Calibri"/>
              </a:rPr>
              <a:t>Another reason was to make convolutional kernels learn different patterns. This makes perfect sense: if different kernels receive different inputs, they will learn different patterns</a:t>
            </a:r>
          </a:p>
          <a:p>
            <a:pPr marL="228600" indent="-228240">
              <a:lnSpc>
                <a:spcPct val="90000"/>
              </a:lnSpc>
              <a:spcBef>
                <a:spcPts val="1001"/>
              </a:spcBef>
              <a:buClr>
                <a:srgbClr val="0070C0"/>
              </a:buClr>
              <a:buFont typeface="Arial"/>
              <a:buChar char="•"/>
            </a:pPr>
            <a:r>
              <a:rPr lang="en-US" sz="2800" b="0" strike="noStrike" spc="-1">
                <a:solidFill>
                  <a:srgbClr val="0070C0"/>
                </a:solidFill>
                <a:latin typeface="Calibri"/>
              </a:rPr>
              <a:t>LeNet-5 was able to achieve error rate below 1% on the MNIST data set, which was very close to the state of the art at the time</a:t>
            </a:r>
          </a:p>
          <a:p>
            <a:pPr marL="228600" indent="-228240">
              <a:lnSpc>
                <a:spcPct val="90000"/>
              </a:lnSpc>
              <a:spcBef>
                <a:spcPts val="1001"/>
              </a:spcBef>
              <a:buClr>
                <a:srgbClr val="0070C0"/>
              </a:buClr>
              <a:buFont typeface="Arial"/>
              <a:buChar char="•"/>
            </a:pPr>
            <a:r>
              <a:rPr lang="en-US" sz="2800" b="0" strike="noStrike" spc="-1">
                <a:solidFill>
                  <a:srgbClr val="0070C0"/>
                </a:solidFill>
                <a:latin typeface="Calibri"/>
              </a:rPr>
              <a:t>Around 60K parameters</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TextShape 1"/>
          <p:cNvSpPr txBox="1"/>
          <p:nvPr/>
        </p:nvSpPr>
        <p:spPr>
          <a:xfrm>
            <a:off x="1230480" y="91440"/>
            <a:ext cx="10515240" cy="525240"/>
          </a:xfrm>
          <a:prstGeom prst="rect">
            <a:avLst/>
          </a:prstGeom>
          <a:noFill/>
          <a:ln>
            <a:noFill/>
          </a:ln>
        </p:spPr>
        <p:txBody>
          <a:bodyPr anchor="ctr">
            <a:normAutofit fontScale="84500" lnSpcReduction="20000"/>
          </a:bodyPr>
          <a:lstStyle/>
          <a:p>
            <a:pPr algn="ctr">
              <a:lnSpc>
                <a:spcPct val="90000"/>
              </a:lnSpc>
            </a:pPr>
            <a:r>
              <a:rPr lang="en-US" sz="4400" b="1" strike="noStrike" spc="-1">
                <a:solidFill>
                  <a:srgbClr val="002060"/>
                </a:solidFill>
                <a:latin typeface="Calibri Light"/>
              </a:rPr>
              <a:t>AlexNet</a:t>
            </a:r>
            <a:endParaRPr lang="en-US" sz="4400" b="0" strike="noStrike" spc="-1">
              <a:solidFill>
                <a:srgbClr val="000000"/>
              </a:solidFill>
              <a:latin typeface="Calibri"/>
            </a:endParaRPr>
          </a:p>
        </p:txBody>
      </p:sp>
      <p:sp>
        <p:nvSpPr>
          <p:cNvPr id="126" name="CustomShape 2"/>
          <p:cNvSpPr/>
          <p:nvPr/>
        </p:nvSpPr>
        <p:spPr>
          <a:xfrm>
            <a:off x="504000" y="5330160"/>
            <a:ext cx="11410920" cy="1796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457200" indent="-456840">
              <a:lnSpc>
                <a:spcPct val="100000"/>
              </a:lnSpc>
              <a:buClr>
                <a:srgbClr val="00B050"/>
              </a:buClr>
              <a:buFont typeface="Arial"/>
              <a:buChar char="•"/>
            </a:pPr>
            <a:r>
              <a:rPr lang="en-US" sz="2800" b="1" strike="noStrike" spc="-1">
                <a:solidFill>
                  <a:srgbClr val="00B050"/>
                </a:solidFill>
                <a:latin typeface="Calibri"/>
              </a:rPr>
              <a:t>It contains 5 convolutional layers and 3 fully connected layers</a:t>
            </a:r>
            <a:endParaRPr lang="en-US" sz="2800" b="0" strike="noStrike" spc="-1">
              <a:latin typeface="Arial"/>
            </a:endParaRPr>
          </a:p>
          <a:p>
            <a:pPr marL="457200" indent="-456840">
              <a:lnSpc>
                <a:spcPct val="100000"/>
              </a:lnSpc>
              <a:buClr>
                <a:srgbClr val="00B050"/>
              </a:buClr>
              <a:buFont typeface="Arial"/>
              <a:buChar char="•"/>
            </a:pPr>
            <a:r>
              <a:rPr lang="en-US" sz="2800" b="1" strike="noStrike" spc="-1">
                <a:solidFill>
                  <a:srgbClr val="00B050"/>
                </a:solidFill>
                <a:latin typeface="Calibri"/>
              </a:rPr>
              <a:t>The network has 62.3 million parameters, and needs 1.1 billion computation units in a forward pass</a:t>
            </a:r>
            <a:endParaRPr lang="en-US" sz="2800" b="0" strike="noStrike" spc="-1">
              <a:latin typeface="Arial"/>
            </a:endParaRPr>
          </a:p>
        </p:txBody>
      </p:sp>
      <p:pic>
        <p:nvPicPr>
          <p:cNvPr id="127" name="Picture 2" descr="Image result for alexnet architecture"/>
          <p:cNvPicPr/>
          <p:nvPr/>
        </p:nvPicPr>
        <p:blipFill>
          <a:blip r:embed="rId2"/>
          <a:stretch/>
        </p:blipFill>
        <p:spPr>
          <a:xfrm>
            <a:off x="1440360" y="542880"/>
            <a:ext cx="8756640" cy="4925520"/>
          </a:xfrm>
          <a:prstGeom prst="rect">
            <a:avLst/>
          </a:prstGeom>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 name="TextShape 1"/>
          <p:cNvSpPr txBox="1"/>
          <p:nvPr/>
        </p:nvSpPr>
        <p:spPr>
          <a:xfrm>
            <a:off x="1278720" y="155520"/>
            <a:ext cx="10515240" cy="525240"/>
          </a:xfrm>
          <a:prstGeom prst="rect">
            <a:avLst/>
          </a:prstGeom>
          <a:noFill/>
          <a:ln>
            <a:noFill/>
          </a:ln>
        </p:spPr>
        <p:txBody>
          <a:bodyPr anchor="ctr">
            <a:normAutofit fontScale="99500"/>
          </a:bodyPr>
          <a:lstStyle/>
          <a:p>
            <a:endParaRPr lang="en-US" sz="1800" b="0" strike="noStrike" spc="-1">
              <a:solidFill>
                <a:srgbClr val="000000"/>
              </a:solidFill>
              <a:latin typeface="Calibri"/>
            </a:endParaRPr>
          </a:p>
        </p:txBody>
      </p:sp>
      <p:sp>
        <p:nvSpPr>
          <p:cNvPr id="135" name="TextShape 2"/>
          <p:cNvSpPr txBox="1"/>
          <p:nvPr/>
        </p:nvSpPr>
        <p:spPr>
          <a:xfrm>
            <a:off x="685800" y="1119240"/>
            <a:ext cx="11320200" cy="5236920"/>
          </a:xfrm>
          <a:prstGeom prst="rect">
            <a:avLst/>
          </a:prstGeom>
          <a:noFill/>
          <a:ln>
            <a:noFill/>
          </a:ln>
        </p:spPr>
        <p:txBody>
          <a:bodyPr>
            <a:normAutofit/>
          </a:bodyPr>
          <a:lstStyle/>
          <a:p>
            <a:pPr marL="228600" indent="-228240">
              <a:lnSpc>
                <a:spcPct val="90000"/>
              </a:lnSpc>
              <a:spcBef>
                <a:spcPts val="1001"/>
              </a:spcBef>
              <a:buClr>
                <a:srgbClr val="0070C0"/>
              </a:buClr>
              <a:buFont typeface="Arial"/>
              <a:buChar char="•"/>
            </a:pPr>
            <a:r>
              <a:rPr lang="en-US" sz="2800" b="0" strike="noStrike" spc="-1" dirty="0">
                <a:solidFill>
                  <a:srgbClr val="0070C0"/>
                </a:solidFill>
                <a:latin typeface="Calibri"/>
              </a:rPr>
              <a:t>In </a:t>
            </a:r>
            <a:r>
              <a:rPr lang="en-US" sz="2800" b="0" strike="noStrike" spc="-1" dirty="0" err="1">
                <a:solidFill>
                  <a:srgbClr val="0070C0"/>
                </a:solidFill>
                <a:latin typeface="Calibri"/>
              </a:rPr>
              <a:t>AlexNet</a:t>
            </a:r>
            <a:r>
              <a:rPr lang="en-US" sz="2800" b="0" strike="noStrike" spc="-1" dirty="0">
                <a:solidFill>
                  <a:srgbClr val="0070C0"/>
                </a:solidFill>
                <a:latin typeface="Calibri"/>
              </a:rPr>
              <a:t> convolution layers accounts for 6% of all the parameters consumes 95% of the computation. The main features of </a:t>
            </a:r>
            <a:r>
              <a:rPr lang="en-US" sz="2800" b="0" strike="noStrike" spc="-1" dirty="0" err="1">
                <a:solidFill>
                  <a:srgbClr val="0070C0"/>
                </a:solidFill>
                <a:latin typeface="Calibri"/>
              </a:rPr>
              <a:t>AlexNet</a:t>
            </a:r>
            <a:r>
              <a:rPr lang="en-US" sz="2800" b="0" strike="noStrike" spc="-1" dirty="0">
                <a:solidFill>
                  <a:srgbClr val="0070C0"/>
                </a:solidFill>
                <a:latin typeface="Calibri"/>
              </a:rPr>
              <a:t> are</a:t>
            </a:r>
          </a:p>
          <a:p>
            <a:pPr marL="685800" lvl="1" indent="-228240">
              <a:lnSpc>
                <a:spcPct val="90000"/>
              </a:lnSpc>
              <a:spcBef>
                <a:spcPts val="499"/>
              </a:spcBef>
              <a:buClr>
                <a:srgbClr val="548235"/>
              </a:buClr>
              <a:buFont typeface="Arial"/>
              <a:buChar char="•"/>
            </a:pPr>
            <a:r>
              <a:rPr lang="en-US" sz="2400" b="0" strike="noStrike" spc="-1" dirty="0">
                <a:solidFill>
                  <a:srgbClr val="548235"/>
                </a:solidFill>
                <a:latin typeface="Calibri"/>
              </a:rPr>
              <a:t>Copy convolution layers into different GPUs; Distribute the fully connected layers into different GPUs.</a:t>
            </a:r>
            <a:endParaRPr lang="en-US" sz="2400" b="0" strike="noStrike" spc="-1" dirty="0">
              <a:solidFill>
                <a:srgbClr val="FFC000"/>
              </a:solidFill>
              <a:latin typeface="Calibri"/>
            </a:endParaRPr>
          </a:p>
          <a:p>
            <a:pPr marL="685800" lvl="1" indent="-228240">
              <a:lnSpc>
                <a:spcPct val="90000"/>
              </a:lnSpc>
              <a:spcBef>
                <a:spcPts val="499"/>
              </a:spcBef>
              <a:buClr>
                <a:srgbClr val="548235"/>
              </a:buClr>
              <a:buFont typeface="Arial"/>
              <a:buChar char="•"/>
            </a:pPr>
            <a:r>
              <a:rPr lang="en-US" sz="2400" b="0" strike="noStrike" spc="-1" dirty="0">
                <a:solidFill>
                  <a:srgbClr val="548235"/>
                </a:solidFill>
                <a:latin typeface="Calibri"/>
              </a:rPr>
              <a:t>Feed one batch of training data into convolution layers for every GPU (Data Parallel).</a:t>
            </a:r>
            <a:endParaRPr lang="en-US" sz="2400" b="0" strike="noStrike" spc="-1" dirty="0">
              <a:solidFill>
                <a:srgbClr val="FFC000"/>
              </a:solidFill>
              <a:latin typeface="Calibri"/>
            </a:endParaRPr>
          </a:p>
          <a:p>
            <a:pPr marL="685800" lvl="1" indent="-228240">
              <a:lnSpc>
                <a:spcPct val="90000"/>
              </a:lnSpc>
              <a:spcBef>
                <a:spcPts val="499"/>
              </a:spcBef>
              <a:buClr>
                <a:srgbClr val="548235"/>
              </a:buClr>
              <a:buFont typeface="Arial"/>
              <a:buChar char="•"/>
            </a:pPr>
            <a:r>
              <a:rPr lang="en-US" sz="2400" b="0" strike="noStrike" spc="-1" dirty="0">
                <a:solidFill>
                  <a:srgbClr val="548235"/>
                </a:solidFill>
                <a:latin typeface="Calibri"/>
              </a:rPr>
              <a:t>Feed the results of convolution layers into the distributed fully connected layers batch by batch (Model Parallel) When the last step is done for every GPU. </a:t>
            </a:r>
            <a:r>
              <a:rPr lang="en-US" sz="2400" b="0" strike="noStrike" spc="-1" dirty="0" err="1">
                <a:solidFill>
                  <a:srgbClr val="548235"/>
                </a:solidFill>
                <a:latin typeface="Calibri"/>
              </a:rPr>
              <a:t>Backpropogate</a:t>
            </a:r>
            <a:r>
              <a:rPr lang="en-US" sz="2400" b="0" strike="noStrike" spc="-1" dirty="0">
                <a:solidFill>
                  <a:srgbClr val="548235"/>
                </a:solidFill>
                <a:latin typeface="Calibri"/>
              </a:rPr>
              <a:t> gradients batch by batch and synchronize the weights of the convolution layers.</a:t>
            </a:r>
            <a:endParaRPr lang="en-US" sz="2400" b="0" strike="noStrike" spc="-1" dirty="0">
              <a:solidFill>
                <a:srgbClr val="FFC000"/>
              </a:solidFill>
              <a:latin typeface="Calibri"/>
            </a:endParaRPr>
          </a:p>
          <a:p>
            <a:pPr marL="228600" indent="-228240">
              <a:lnSpc>
                <a:spcPct val="90000"/>
              </a:lnSpc>
              <a:spcBef>
                <a:spcPts val="1001"/>
              </a:spcBef>
              <a:buClr>
                <a:srgbClr val="0070C0"/>
              </a:buClr>
              <a:buFont typeface="Arial"/>
              <a:buChar char="•"/>
            </a:pPr>
            <a:r>
              <a:rPr lang="en-US" sz="2800" b="0" strike="noStrike" spc="-1" dirty="0">
                <a:solidFill>
                  <a:srgbClr val="0070C0"/>
                </a:solidFill>
                <a:latin typeface="Calibri"/>
              </a:rPr>
              <a:t>Obviously, it takes advantage of the features: convolution layers have a few parameters and lots of computation, fully connected layers are just the opposite.</a:t>
            </a:r>
          </a:p>
          <a:p>
            <a:pPr>
              <a:lnSpc>
                <a:spcPct val="90000"/>
              </a:lnSpc>
              <a:spcBef>
                <a:spcPts val="1001"/>
              </a:spcBef>
            </a:pPr>
            <a:endParaRPr lang="en-US" sz="2800" b="0" strike="noStrike" spc="-1" dirty="0">
              <a:solidFill>
                <a:srgbClr val="0070C0"/>
              </a:solidFill>
              <a:latin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TextShape 1"/>
          <p:cNvSpPr txBox="1"/>
          <p:nvPr/>
        </p:nvSpPr>
        <p:spPr>
          <a:xfrm>
            <a:off x="1278720" y="155520"/>
            <a:ext cx="10515240" cy="525240"/>
          </a:xfrm>
          <a:prstGeom prst="rect">
            <a:avLst/>
          </a:prstGeom>
          <a:noFill/>
          <a:ln>
            <a:noFill/>
          </a:ln>
        </p:spPr>
        <p:txBody>
          <a:bodyPr anchor="ctr">
            <a:normAutofit fontScale="84500" lnSpcReduction="20000"/>
          </a:bodyPr>
          <a:lstStyle/>
          <a:p>
            <a:pPr algn="ctr">
              <a:lnSpc>
                <a:spcPct val="90000"/>
              </a:lnSpc>
            </a:pPr>
            <a:r>
              <a:rPr lang="en-US" sz="4400" b="1" strike="noStrike" spc="-1">
                <a:solidFill>
                  <a:srgbClr val="002060"/>
                </a:solidFill>
                <a:latin typeface="Calibri Light"/>
              </a:rPr>
              <a:t>AlexNet Interesting Features</a:t>
            </a:r>
            <a:endParaRPr lang="en-US" sz="4400" b="0" strike="noStrike" spc="-1">
              <a:solidFill>
                <a:srgbClr val="000000"/>
              </a:solidFill>
              <a:latin typeface="Calibri"/>
            </a:endParaRPr>
          </a:p>
        </p:txBody>
      </p:sp>
      <p:sp>
        <p:nvSpPr>
          <p:cNvPr id="137" name="TextShape 2"/>
          <p:cNvSpPr txBox="1"/>
          <p:nvPr/>
        </p:nvSpPr>
        <p:spPr>
          <a:xfrm>
            <a:off x="685800" y="1119240"/>
            <a:ext cx="11320200" cy="5236920"/>
          </a:xfrm>
          <a:prstGeom prst="rect">
            <a:avLst/>
          </a:prstGeom>
          <a:noFill/>
          <a:ln>
            <a:noFill/>
          </a:ln>
        </p:spPr>
        <p:txBody>
          <a:bodyPr>
            <a:noAutofit/>
          </a:bodyPr>
          <a:lstStyle/>
          <a:p>
            <a:pPr marL="228600" indent="-228240">
              <a:lnSpc>
                <a:spcPct val="90000"/>
              </a:lnSpc>
              <a:spcBef>
                <a:spcPts val="1001"/>
              </a:spcBef>
              <a:buClr>
                <a:srgbClr val="0070C0"/>
              </a:buClr>
              <a:buFont typeface="Arial"/>
              <a:buChar char="•"/>
            </a:pPr>
            <a:r>
              <a:rPr lang="en-US" sz="2800" b="0" strike="noStrike" spc="-1" dirty="0">
                <a:solidFill>
                  <a:srgbClr val="0070C0"/>
                </a:solidFill>
                <a:latin typeface="Calibri"/>
              </a:rPr>
              <a:t>They first used </a:t>
            </a:r>
            <a:r>
              <a:rPr lang="en-US" sz="2800" b="0" strike="noStrike" spc="-1" dirty="0" err="1">
                <a:solidFill>
                  <a:srgbClr val="0070C0"/>
                </a:solidFill>
                <a:latin typeface="Calibri"/>
              </a:rPr>
              <a:t>ReLU</a:t>
            </a:r>
            <a:endParaRPr lang="en-US" sz="2800" b="0" strike="noStrike" spc="-1" dirty="0">
              <a:solidFill>
                <a:srgbClr val="0070C0"/>
              </a:solidFill>
              <a:latin typeface="Calibri"/>
            </a:endParaRPr>
          </a:p>
          <a:p>
            <a:pPr marL="228600" indent="-228240">
              <a:lnSpc>
                <a:spcPct val="90000"/>
              </a:lnSpc>
              <a:spcBef>
                <a:spcPts val="1001"/>
              </a:spcBef>
              <a:buClr>
                <a:srgbClr val="0070C0"/>
              </a:buClr>
              <a:buFont typeface="Arial"/>
              <a:buChar char="•"/>
            </a:pPr>
            <a:r>
              <a:rPr lang="en-US" sz="2800" b="0" strike="noStrike" spc="-1" dirty="0">
                <a:solidFill>
                  <a:srgbClr val="0070C0"/>
                </a:solidFill>
                <a:latin typeface="Calibri"/>
              </a:rPr>
              <a:t>Used normalization layers</a:t>
            </a:r>
          </a:p>
          <a:p>
            <a:pPr marL="228600" indent="-228240">
              <a:lnSpc>
                <a:spcPct val="90000"/>
              </a:lnSpc>
              <a:spcBef>
                <a:spcPts val="1001"/>
              </a:spcBef>
              <a:buClr>
                <a:srgbClr val="0070C0"/>
              </a:buClr>
              <a:buFont typeface="Arial"/>
              <a:buChar char="•"/>
            </a:pPr>
            <a:r>
              <a:rPr lang="en-US" sz="2800" b="0" strike="noStrike" spc="-1" dirty="0">
                <a:solidFill>
                  <a:srgbClr val="0070C0"/>
                </a:solidFill>
                <a:latin typeface="Calibri"/>
              </a:rPr>
              <a:t>Heavy data augmentation</a:t>
            </a:r>
          </a:p>
          <a:p>
            <a:pPr marL="228600" indent="-228240">
              <a:lnSpc>
                <a:spcPct val="90000"/>
              </a:lnSpc>
              <a:spcBef>
                <a:spcPts val="1001"/>
              </a:spcBef>
              <a:buClr>
                <a:srgbClr val="0070C0"/>
              </a:buClr>
              <a:buFont typeface="Arial"/>
              <a:buChar char="•"/>
            </a:pPr>
            <a:r>
              <a:rPr lang="en-US" sz="2800" b="0" strike="noStrike" spc="-1" dirty="0">
                <a:solidFill>
                  <a:srgbClr val="0070C0"/>
                </a:solidFill>
                <a:latin typeface="Calibri"/>
              </a:rPr>
              <a:t>Dropout ratio 0.5</a:t>
            </a:r>
          </a:p>
          <a:p>
            <a:pPr marL="228600" indent="-228240">
              <a:lnSpc>
                <a:spcPct val="90000"/>
              </a:lnSpc>
              <a:spcBef>
                <a:spcPts val="1001"/>
              </a:spcBef>
              <a:buClr>
                <a:srgbClr val="0070C0"/>
              </a:buClr>
              <a:buFont typeface="Arial"/>
              <a:buChar char="•"/>
            </a:pPr>
            <a:r>
              <a:rPr lang="en-US" sz="2800" b="0" strike="noStrike" spc="-1" dirty="0">
                <a:solidFill>
                  <a:srgbClr val="0070C0"/>
                </a:solidFill>
                <a:latin typeface="Calibri"/>
              </a:rPr>
              <a:t>Batch size 128</a:t>
            </a:r>
          </a:p>
          <a:p>
            <a:pPr marL="228600" indent="-228240">
              <a:lnSpc>
                <a:spcPct val="90000"/>
              </a:lnSpc>
              <a:spcBef>
                <a:spcPts val="1001"/>
              </a:spcBef>
              <a:buClr>
                <a:srgbClr val="0070C0"/>
              </a:buClr>
              <a:buFont typeface="Arial"/>
              <a:buChar char="•"/>
            </a:pPr>
            <a:r>
              <a:rPr lang="en-US" sz="2800" b="0" strike="noStrike" spc="-1" dirty="0">
                <a:solidFill>
                  <a:srgbClr val="0070C0"/>
                </a:solidFill>
                <a:latin typeface="Calibri"/>
              </a:rPr>
              <a:t>SGD momentum 0.9</a:t>
            </a:r>
          </a:p>
          <a:p>
            <a:pPr marL="228600" indent="-228240">
              <a:lnSpc>
                <a:spcPct val="90000"/>
              </a:lnSpc>
              <a:spcBef>
                <a:spcPts val="1001"/>
              </a:spcBef>
              <a:buClr>
                <a:srgbClr val="0070C0"/>
              </a:buClr>
              <a:buFont typeface="Arial"/>
              <a:buChar char="•"/>
            </a:pPr>
            <a:r>
              <a:rPr lang="en-US" sz="2800" b="0" strike="noStrike" spc="-1" dirty="0">
                <a:solidFill>
                  <a:srgbClr val="0070C0"/>
                </a:solidFill>
                <a:latin typeface="Calibri"/>
              </a:rPr>
              <a:t>Learning rate 1e-2 – reduced manually by 10</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TextShape 1"/>
          <p:cNvSpPr txBox="1"/>
          <p:nvPr/>
        </p:nvSpPr>
        <p:spPr>
          <a:xfrm>
            <a:off x="1278720" y="155520"/>
            <a:ext cx="10515240" cy="525240"/>
          </a:xfrm>
          <a:prstGeom prst="rect">
            <a:avLst/>
          </a:prstGeom>
          <a:noFill/>
          <a:ln>
            <a:noFill/>
          </a:ln>
        </p:spPr>
        <p:txBody>
          <a:bodyPr anchor="ctr">
            <a:normAutofit fontScale="84500" lnSpcReduction="20000"/>
          </a:bodyPr>
          <a:lstStyle/>
          <a:p>
            <a:pPr algn="ctr">
              <a:lnSpc>
                <a:spcPct val="90000"/>
              </a:lnSpc>
            </a:pPr>
            <a:r>
              <a:rPr lang="en-US" sz="4400" b="1" strike="noStrike" spc="-1">
                <a:solidFill>
                  <a:srgbClr val="002060"/>
                </a:solidFill>
                <a:latin typeface="Calibri Light"/>
              </a:rPr>
              <a:t>AlexNet Conclusion</a:t>
            </a:r>
            <a:endParaRPr lang="en-US" sz="4400" b="0" strike="noStrike" spc="-1">
              <a:solidFill>
                <a:srgbClr val="000000"/>
              </a:solidFill>
              <a:latin typeface="Calibri"/>
            </a:endParaRPr>
          </a:p>
        </p:txBody>
      </p:sp>
      <p:sp>
        <p:nvSpPr>
          <p:cNvPr id="139" name="TextShape 2"/>
          <p:cNvSpPr txBox="1"/>
          <p:nvPr/>
        </p:nvSpPr>
        <p:spPr>
          <a:xfrm>
            <a:off x="685800" y="1119240"/>
            <a:ext cx="11320200" cy="5236920"/>
          </a:xfrm>
          <a:prstGeom prst="rect">
            <a:avLst/>
          </a:prstGeom>
          <a:noFill/>
          <a:ln>
            <a:noFill/>
          </a:ln>
        </p:spPr>
        <p:txBody>
          <a:bodyPr>
            <a:noAutofit/>
          </a:bodyPr>
          <a:lstStyle/>
          <a:p>
            <a:pPr marL="228600" indent="-228240">
              <a:lnSpc>
                <a:spcPct val="90000"/>
              </a:lnSpc>
              <a:spcBef>
                <a:spcPts val="1001"/>
              </a:spcBef>
              <a:buClr>
                <a:srgbClr val="0070C0"/>
              </a:buClr>
              <a:buFont typeface="Arial"/>
              <a:buChar char="•"/>
            </a:pPr>
            <a:r>
              <a:rPr lang="en-US" sz="2800" b="0" strike="noStrike" spc="-1" dirty="0" err="1">
                <a:solidFill>
                  <a:srgbClr val="0070C0"/>
                </a:solidFill>
                <a:latin typeface="Calibri"/>
              </a:rPr>
              <a:t>AlexNet</a:t>
            </a:r>
            <a:r>
              <a:rPr lang="en-US" sz="2800" b="0" strike="noStrike" spc="-1" dirty="0">
                <a:solidFill>
                  <a:srgbClr val="0070C0"/>
                </a:solidFill>
                <a:latin typeface="Calibri"/>
              </a:rPr>
              <a:t> famously won the 2012 ImageNet ILSVRC-2012 competition by a large margin (15.3% VS 26.2% (second place) error rates)</a:t>
            </a:r>
          </a:p>
          <a:p>
            <a:pPr marL="228600" indent="-228240">
              <a:lnSpc>
                <a:spcPct val="90000"/>
              </a:lnSpc>
              <a:spcBef>
                <a:spcPts val="1001"/>
              </a:spcBef>
              <a:buClr>
                <a:srgbClr val="0070C0"/>
              </a:buClr>
              <a:buFont typeface="Arial"/>
              <a:buChar char="•"/>
            </a:pPr>
            <a:r>
              <a:rPr lang="en-US" sz="2800" b="0" strike="noStrike" spc="-1" dirty="0">
                <a:solidFill>
                  <a:srgbClr val="0070C0"/>
                </a:solidFill>
                <a:latin typeface="Calibri"/>
              </a:rPr>
              <a:t>The network takes 90 epochs in five or six days to train on two GTX 580 GPUs</a:t>
            </a:r>
          </a:p>
          <a:p>
            <a:pPr marL="228600" indent="-228240">
              <a:lnSpc>
                <a:spcPct val="90000"/>
              </a:lnSpc>
              <a:spcBef>
                <a:spcPts val="1001"/>
              </a:spcBef>
              <a:buClr>
                <a:srgbClr val="0070C0"/>
              </a:buClr>
              <a:buFont typeface="Arial"/>
              <a:buChar char="•"/>
            </a:pPr>
            <a:r>
              <a:rPr lang="en-US" sz="2800" b="0" strike="noStrike" spc="-1" dirty="0">
                <a:solidFill>
                  <a:srgbClr val="0070C0"/>
                </a:solidFill>
                <a:latin typeface="Calibri"/>
              </a:rPr>
              <a:t>SGD with learning rate 0.01, momentum 0.9 and weight decay 0.0005 was used</a:t>
            </a:r>
          </a:p>
          <a:p>
            <a:pPr marL="228600" indent="-228240">
              <a:lnSpc>
                <a:spcPct val="90000"/>
              </a:lnSpc>
              <a:spcBef>
                <a:spcPts val="1001"/>
              </a:spcBef>
              <a:buClr>
                <a:srgbClr val="0070C0"/>
              </a:buClr>
              <a:buFont typeface="Arial"/>
              <a:buChar char="•"/>
            </a:pPr>
            <a:r>
              <a:rPr lang="en-US" sz="2800" b="0" strike="noStrike" spc="-1" dirty="0">
                <a:solidFill>
                  <a:srgbClr val="0070C0"/>
                </a:solidFill>
                <a:latin typeface="Calibri"/>
              </a:rPr>
              <a:t>Learning rate was divided by 10 once the accuracy plateaus</a:t>
            </a:r>
          </a:p>
          <a:p>
            <a:pPr marL="228600" indent="-228240">
              <a:lnSpc>
                <a:spcPct val="90000"/>
              </a:lnSpc>
              <a:spcBef>
                <a:spcPts val="1001"/>
              </a:spcBef>
              <a:buClr>
                <a:srgbClr val="0070C0"/>
              </a:buClr>
              <a:buFont typeface="Arial"/>
              <a:buChar char="•"/>
            </a:pPr>
            <a:r>
              <a:rPr lang="en-US" sz="2800" b="0" strike="noStrike" spc="-1" dirty="0">
                <a:solidFill>
                  <a:srgbClr val="0070C0"/>
                </a:solidFill>
                <a:latin typeface="Calibri"/>
              </a:rPr>
              <a:t>Bigger network than the LeNet-5</a:t>
            </a:r>
          </a:p>
          <a:p>
            <a:pPr marL="228600" indent="-228240">
              <a:lnSpc>
                <a:spcPct val="90000"/>
              </a:lnSpc>
              <a:spcBef>
                <a:spcPts val="1001"/>
              </a:spcBef>
              <a:buClr>
                <a:srgbClr val="0070C0"/>
              </a:buClr>
              <a:buFont typeface="Arial"/>
              <a:buChar char="•"/>
            </a:pPr>
            <a:r>
              <a:rPr lang="en-US" sz="2800" b="0" strike="noStrike" spc="-1" dirty="0">
                <a:solidFill>
                  <a:srgbClr val="0070C0"/>
                </a:solidFill>
                <a:latin typeface="Calibri"/>
              </a:rPr>
              <a:t>Unlike LeNet-5 they used </a:t>
            </a:r>
            <a:r>
              <a:rPr lang="en-US" sz="2800" b="0" strike="noStrike" spc="-1" dirty="0" err="1">
                <a:solidFill>
                  <a:srgbClr val="0070C0"/>
                </a:solidFill>
                <a:latin typeface="Calibri"/>
              </a:rPr>
              <a:t>ReLU</a:t>
            </a:r>
            <a:endParaRPr lang="en-US" sz="2800" b="0" strike="noStrike" spc="-1" dirty="0">
              <a:solidFill>
                <a:srgbClr val="0070C0"/>
              </a:solidFill>
              <a:latin typeface="Calibri"/>
            </a:endParaRPr>
          </a:p>
          <a:p>
            <a:pPr marL="228600" indent="-228240">
              <a:lnSpc>
                <a:spcPct val="90000"/>
              </a:lnSpc>
              <a:spcBef>
                <a:spcPts val="1001"/>
              </a:spcBef>
              <a:buClr>
                <a:srgbClr val="0070C0"/>
              </a:buClr>
              <a:buFont typeface="Arial"/>
              <a:buChar char="•"/>
            </a:pPr>
            <a:r>
              <a:rPr lang="en-US" sz="2800" b="0" strike="noStrike" spc="-1" dirty="0">
                <a:solidFill>
                  <a:srgbClr val="0070C0"/>
                </a:solidFill>
                <a:latin typeface="Calibri"/>
              </a:rPr>
              <a:t>Basically used GPU to improve the performance</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 name="TextShape 1"/>
          <p:cNvSpPr txBox="1"/>
          <p:nvPr/>
        </p:nvSpPr>
        <p:spPr>
          <a:xfrm>
            <a:off x="1278720" y="155520"/>
            <a:ext cx="10515240" cy="525240"/>
          </a:xfrm>
          <a:prstGeom prst="rect">
            <a:avLst/>
          </a:prstGeom>
          <a:noFill/>
          <a:ln>
            <a:noFill/>
          </a:ln>
        </p:spPr>
        <p:txBody>
          <a:bodyPr anchor="ctr">
            <a:noAutofit/>
          </a:bodyPr>
          <a:lstStyle/>
          <a:p>
            <a:pPr algn="ctr">
              <a:lnSpc>
                <a:spcPct val="90000"/>
              </a:lnSpc>
            </a:pPr>
            <a:r>
              <a:rPr lang="en-US" sz="3200" b="1" strike="noStrike" spc="-1">
                <a:solidFill>
                  <a:srgbClr val="002060"/>
                </a:solidFill>
                <a:latin typeface="Calibri Light"/>
              </a:rPr>
              <a:t>ImageNet Large Scale Visual Recognition Challenge (ILSVRC)</a:t>
            </a:r>
            <a:endParaRPr lang="en-US" sz="3200" b="0" strike="noStrike" spc="-1">
              <a:solidFill>
                <a:srgbClr val="000000"/>
              </a:solidFill>
              <a:latin typeface="Calibri"/>
            </a:endParaRPr>
          </a:p>
        </p:txBody>
      </p:sp>
      <p:pic>
        <p:nvPicPr>
          <p:cNvPr id="141" name="Picture 3"/>
          <p:cNvPicPr/>
          <p:nvPr/>
        </p:nvPicPr>
        <p:blipFill>
          <a:blip r:embed="rId2"/>
          <a:stretch/>
        </p:blipFill>
        <p:spPr>
          <a:xfrm>
            <a:off x="1816560" y="777960"/>
            <a:ext cx="8519400" cy="5211000"/>
          </a:xfrm>
          <a:prstGeom prst="rect">
            <a:avLst/>
          </a:prstGeom>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 name="TextShape 1"/>
          <p:cNvSpPr txBox="1"/>
          <p:nvPr/>
        </p:nvSpPr>
        <p:spPr>
          <a:xfrm>
            <a:off x="1278720" y="155520"/>
            <a:ext cx="10515240" cy="525240"/>
          </a:xfrm>
          <a:prstGeom prst="rect">
            <a:avLst/>
          </a:prstGeom>
          <a:noFill/>
          <a:ln>
            <a:noFill/>
          </a:ln>
        </p:spPr>
        <p:txBody>
          <a:bodyPr anchor="ctr">
            <a:noAutofit/>
          </a:bodyPr>
          <a:lstStyle/>
          <a:p>
            <a:pPr algn="ctr">
              <a:lnSpc>
                <a:spcPct val="90000"/>
              </a:lnSpc>
            </a:pPr>
            <a:r>
              <a:rPr lang="en-US" sz="3200" b="1" strike="noStrike" spc="-1">
                <a:solidFill>
                  <a:srgbClr val="002060"/>
                </a:solidFill>
                <a:latin typeface="Calibri Light"/>
              </a:rPr>
              <a:t>ImageNet Large Scale Visual Recognition Challenge (ILSVRC)</a:t>
            </a:r>
            <a:endParaRPr lang="en-US" sz="3200" b="0" strike="noStrike" spc="-1">
              <a:solidFill>
                <a:srgbClr val="000000"/>
              </a:solidFill>
              <a:latin typeface="Calibri"/>
            </a:endParaRPr>
          </a:p>
        </p:txBody>
      </p:sp>
      <p:pic>
        <p:nvPicPr>
          <p:cNvPr id="143" name="Picture 4"/>
          <p:cNvPicPr/>
          <p:nvPr/>
        </p:nvPicPr>
        <p:blipFill>
          <a:blip r:embed="rId2"/>
          <a:stretch/>
        </p:blipFill>
        <p:spPr>
          <a:xfrm>
            <a:off x="2120400" y="939240"/>
            <a:ext cx="8831880" cy="5215320"/>
          </a:xfrm>
          <a:prstGeom prst="rect">
            <a:avLst/>
          </a:prstGeom>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TextShape 1"/>
          <p:cNvSpPr txBox="1"/>
          <p:nvPr/>
        </p:nvSpPr>
        <p:spPr>
          <a:xfrm>
            <a:off x="1278720" y="155520"/>
            <a:ext cx="10515240" cy="525240"/>
          </a:xfrm>
          <a:prstGeom prst="rect">
            <a:avLst/>
          </a:prstGeom>
          <a:noFill/>
          <a:ln>
            <a:noFill/>
          </a:ln>
        </p:spPr>
        <p:txBody>
          <a:bodyPr anchor="ctr">
            <a:normAutofit fontScale="84500" lnSpcReduction="20000"/>
          </a:bodyPr>
          <a:lstStyle/>
          <a:p>
            <a:pPr algn="ctr">
              <a:lnSpc>
                <a:spcPct val="90000"/>
              </a:lnSpc>
            </a:pPr>
            <a:r>
              <a:rPr lang="en-US" sz="4400" b="1" strike="noStrike" spc="-1">
                <a:solidFill>
                  <a:srgbClr val="002060"/>
                </a:solidFill>
                <a:latin typeface="Calibri Light"/>
              </a:rPr>
              <a:t>Review of CNN</a:t>
            </a:r>
            <a:endParaRPr lang="en-US" sz="4400" b="0" strike="noStrike" spc="-1">
              <a:solidFill>
                <a:srgbClr val="000000"/>
              </a:solidFill>
              <a:latin typeface="Calibri"/>
            </a:endParaRPr>
          </a:p>
        </p:txBody>
      </p:sp>
      <p:pic>
        <p:nvPicPr>
          <p:cNvPr id="94" name="Picture 2"/>
          <p:cNvPicPr/>
          <p:nvPr/>
        </p:nvPicPr>
        <p:blipFill>
          <a:blip r:embed="rId2"/>
          <a:stretch/>
        </p:blipFill>
        <p:spPr>
          <a:xfrm>
            <a:off x="0" y="1905120"/>
            <a:ext cx="12191760" cy="3047760"/>
          </a:xfrm>
          <a:prstGeom prst="rect">
            <a:avLst/>
          </a:prstGeom>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TextShape 1"/>
          <p:cNvSpPr txBox="1"/>
          <p:nvPr/>
        </p:nvSpPr>
        <p:spPr>
          <a:xfrm>
            <a:off x="1278720" y="155520"/>
            <a:ext cx="10515240" cy="525240"/>
          </a:xfrm>
          <a:prstGeom prst="rect">
            <a:avLst/>
          </a:prstGeom>
          <a:noFill/>
          <a:ln>
            <a:noFill/>
          </a:ln>
        </p:spPr>
        <p:txBody>
          <a:bodyPr anchor="ctr">
            <a:normAutofit fontScale="84500" lnSpcReduction="20000"/>
          </a:bodyPr>
          <a:lstStyle/>
          <a:p>
            <a:pPr algn="ctr">
              <a:lnSpc>
                <a:spcPct val="90000"/>
              </a:lnSpc>
            </a:pPr>
            <a:r>
              <a:rPr lang="en-US" sz="4400" b="1" strike="noStrike" spc="-1">
                <a:solidFill>
                  <a:srgbClr val="002060"/>
                </a:solidFill>
                <a:latin typeface="Calibri Light"/>
              </a:rPr>
              <a:t>ZFNet</a:t>
            </a:r>
            <a:endParaRPr lang="en-US" sz="4400" b="0" strike="noStrike" spc="-1">
              <a:solidFill>
                <a:srgbClr val="000000"/>
              </a:solidFill>
              <a:latin typeface="Calibri"/>
            </a:endParaRPr>
          </a:p>
        </p:txBody>
      </p:sp>
      <p:sp>
        <p:nvSpPr>
          <p:cNvPr id="145" name="TextShape 2"/>
          <p:cNvSpPr txBox="1"/>
          <p:nvPr/>
        </p:nvSpPr>
        <p:spPr>
          <a:xfrm>
            <a:off x="685800" y="4742280"/>
            <a:ext cx="11320200" cy="1613520"/>
          </a:xfrm>
          <a:prstGeom prst="rect">
            <a:avLst/>
          </a:prstGeom>
          <a:noFill/>
          <a:ln>
            <a:noFill/>
          </a:ln>
        </p:spPr>
        <p:txBody>
          <a:bodyPr>
            <a:noAutofit/>
          </a:bodyPr>
          <a:lstStyle/>
          <a:p>
            <a:pPr marL="228600" indent="-228240">
              <a:lnSpc>
                <a:spcPct val="90000"/>
              </a:lnSpc>
              <a:spcBef>
                <a:spcPts val="1001"/>
              </a:spcBef>
              <a:buClr>
                <a:srgbClr val="0070C0"/>
              </a:buClr>
              <a:buFont typeface="Arial"/>
              <a:buChar char="•"/>
            </a:pPr>
            <a:r>
              <a:rPr lang="en-US" sz="2800" b="0" strike="noStrike" spc="-1">
                <a:solidFill>
                  <a:srgbClr val="0070C0"/>
                </a:solidFill>
                <a:latin typeface="Calibri"/>
              </a:rPr>
              <a:t>Almost AlexNet – changing hyperparameters</a:t>
            </a:r>
          </a:p>
          <a:p>
            <a:pPr marL="685800" lvl="1" indent="-228240">
              <a:lnSpc>
                <a:spcPct val="90000"/>
              </a:lnSpc>
              <a:spcBef>
                <a:spcPts val="499"/>
              </a:spcBef>
              <a:buClr>
                <a:srgbClr val="548235"/>
              </a:buClr>
              <a:buFont typeface="Arial"/>
              <a:buChar char="•"/>
            </a:pPr>
            <a:r>
              <a:rPr lang="en-US" sz="2400" b="0" strike="noStrike" spc="-1">
                <a:solidFill>
                  <a:srgbClr val="548235"/>
                </a:solidFill>
                <a:latin typeface="Calibri"/>
              </a:rPr>
              <a:t>Conv1: Changes from 11X11 stride 4 to 7X7 stride 2</a:t>
            </a:r>
            <a:endParaRPr lang="en-US" sz="2400" b="0" strike="noStrike" spc="-1">
              <a:solidFill>
                <a:srgbClr val="FFC000"/>
              </a:solidFill>
              <a:latin typeface="Calibri"/>
            </a:endParaRPr>
          </a:p>
          <a:p>
            <a:pPr marL="685800" lvl="1" indent="-228240">
              <a:lnSpc>
                <a:spcPct val="90000"/>
              </a:lnSpc>
              <a:spcBef>
                <a:spcPts val="499"/>
              </a:spcBef>
              <a:buClr>
                <a:srgbClr val="548235"/>
              </a:buClr>
              <a:buFont typeface="Arial"/>
              <a:buChar char="•"/>
            </a:pPr>
            <a:r>
              <a:rPr lang="en-US" sz="2400" b="0" strike="noStrike" spc="-1">
                <a:solidFill>
                  <a:srgbClr val="548235"/>
                </a:solidFill>
                <a:latin typeface="Calibri"/>
              </a:rPr>
              <a:t>Conv3,4,5: Instead of 384, 384, 256 filters use 512, 1024, 512</a:t>
            </a:r>
            <a:endParaRPr lang="en-US" sz="2400" b="0" strike="noStrike" spc="-1">
              <a:solidFill>
                <a:srgbClr val="FFC000"/>
              </a:solidFill>
              <a:latin typeface="Calibri"/>
            </a:endParaRPr>
          </a:p>
        </p:txBody>
      </p:sp>
      <p:pic>
        <p:nvPicPr>
          <p:cNvPr id="146" name="Picture 3"/>
          <p:cNvPicPr/>
          <p:nvPr/>
        </p:nvPicPr>
        <p:blipFill>
          <a:blip r:embed="rId2"/>
          <a:stretch/>
        </p:blipFill>
        <p:spPr>
          <a:xfrm>
            <a:off x="968040" y="811800"/>
            <a:ext cx="10058040" cy="3333240"/>
          </a:xfrm>
          <a:prstGeom prst="rect">
            <a:avLst/>
          </a:prstGeom>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TextShape 1"/>
          <p:cNvSpPr txBox="1"/>
          <p:nvPr/>
        </p:nvSpPr>
        <p:spPr>
          <a:xfrm>
            <a:off x="1278720" y="155520"/>
            <a:ext cx="10515240" cy="525240"/>
          </a:xfrm>
          <a:prstGeom prst="rect">
            <a:avLst/>
          </a:prstGeom>
          <a:noFill/>
          <a:ln>
            <a:noFill/>
          </a:ln>
        </p:spPr>
        <p:txBody>
          <a:bodyPr anchor="ctr">
            <a:normAutofit fontScale="84500" lnSpcReduction="20000"/>
          </a:bodyPr>
          <a:lstStyle/>
          <a:p>
            <a:pPr algn="ctr">
              <a:lnSpc>
                <a:spcPct val="90000"/>
              </a:lnSpc>
            </a:pPr>
            <a:r>
              <a:rPr lang="en-US" sz="4400" b="1" strike="noStrike" spc="-1">
                <a:solidFill>
                  <a:srgbClr val="002060"/>
                </a:solidFill>
                <a:latin typeface="Calibri Light"/>
              </a:rPr>
              <a:t>VGG-XX</a:t>
            </a:r>
            <a:endParaRPr lang="en-US" sz="4400" b="0" strike="noStrike" spc="-1">
              <a:solidFill>
                <a:srgbClr val="000000"/>
              </a:solidFill>
              <a:latin typeface="Calibri"/>
            </a:endParaRPr>
          </a:p>
        </p:txBody>
      </p:sp>
      <p:sp>
        <p:nvSpPr>
          <p:cNvPr id="148" name="TextShape 2"/>
          <p:cNvSpPr txBox="1"/>
          <p:nvPr/>
        </p:nvSpPr>
        <p:spPr>
          <a:xfrm>
            <a:off x="685800" y="1119240"/>
            <a:ext cx="11320200" cy="5236920"/>
          </a:xfrm>
          <a:prstGeom prst="rect">
            <a:avLst/>
          </a:prstGeom>
          <a:noFill/>
          <a:ln>
            <a:noFill/>
          </a:ln>
        </p:spPr>
        <p:txBody>
          <a:bodyPr>
            <a:noAutofit/>
          </a:bodyPr>
          <a:lstStyle/>
          <a:p>
            <a:pPr marL="228600" indent="-228240">
              <a:lnSpc>
                <a:spcPct val="90000"/>
              </a:lnSpc>
              <a:spcBef>
                <a:spcPts val="1001"/>
              </a:spcBef>
              <a:buClr>
                <a:srgbClr val="0070C0"/>
              </a:buClr>
              <a:buFont typeface="Arial"/>
              <a:buChar char="•"/>
            </a:pPr>
            <a:r>
              <a:rPr lang="en-US" sz="2800" b="0" strike="noStrike" spc="-1" dirty="0">
                <a:solidFill>
                  <a:srgbClr val="0070C0"/>
                </a:solidFill>
                <a:latin typeface="Calibri"/>
              </a:rPr>
              <a:t>According to the universal approximation theorem, given enough capacity, we know that a feedforward network with a single layer is sufficient to represent any function </a:t>
            </a:r>
          </a:p>
          <a:p>
            <a:pPr marL="228600" indent="-228240">
              <a:lnSpc>
                <a:spcPct val="90000"/>
              </a:lnSpc>
              <a:spcBef>
                <a:spcPts val="1001"/>
              </a:spcBef>
              <a:buClr>
                <a:srgbClr val="0070C0"/>
              </a:buClr>
              <a:buFont typeface="Arial"/>
              <a:buChar char="•"/>
            </a:pPr>
            <a:r>
              <a:rPr lang="en-US" sz="2800" b="0" strike="noStrike" spc="-1" dirty="0">
                <a:solidFill>
                  <a:srgbClr val="0070C0"/>
                </a:solidFill>
                <a:latin typeface="Calibri"/>
              </a:rPr>
              <a:t>However, the layer might be massive and the network is prone to over-fitting the data</a:t>
            </a:r>
          </a:p>
          <a:p>
            <a:pPr marL="228600" indent="-228240">
              <a:lnSpc>
                <a:spcPct val="90000"/>
              </a:lnSpc>
              <a:spcBef>
                <a:spcPts val="1001"/>
              </a:spcBef>
              <a:buClr>
                <a:srgbClr val="0070C0"/>
              </a:buClr>
              <a:buFont typeface="Arial"/>
              <a:buChar char="•"/>
            </a:pPr>
            <a:r>
              <a:rPr lang="en-US" sz="2800" b="0" strike="noStrike" spc="-1" dirty="0">
                <a:solidFill>
                  <a:srgbClr val="0070C0"/>
                </a:solidFill>
                <a:latin typeface="Calibri"/>
              </a:rPr>
              <a:t>Therefore, there is a common trend in the research community that our network architecture needs to go deeper</a:t>
            </a:r>
          </a:p>
          <a:p>
            <a:pPr marL="228600" indent="-228240">
              <a:lnSpc>
                <a:spcPct val="90000"/>
              </a:lnSpc>
              <a:spcBef>
                <a:spcPts val="1001"/>
              </a:spcBef>
              <a:buClr>
                <a:srgbClr val="0070C0"/>
              </a:buClr>
              <a:buFont typeface="Arial"/>
              <a:buChar char="•"/>
            </a:pPr>
            <a:r>
              <a:rPr lang="en-US" sz="2800" b="0" strike="noStrike" spc="-1" dirty="0">
                <a:solidFill>
                  <a:srgbClr val="0070C0"/>
                </a:solidFill>
                <a:latin typeface="Calibri"/>
              </a:rPr>
              <a:t>Since </a:t>
            </a:r>
            <a:r>
              <a:rPr lang="en-US" sz="2800" b="0" strike="noStrike" spc="-1" dirty="0" err="1">
                <a:solidFill>
                  <a:srgbClr val="0070C0"/>
                </a:solidFill>
                <a:latin typeface="Calibri"/>
              </a:rPr>
              <a:t>AlexNet</a:t>
            </a:r>
            <a:r>
              <a:rPr lang="en-US" sz="2800" b="0" strike="noStrike" spc="-1" dirty="0">
                <a:solidFill>
                  <a:srgbClr val="0070C0"/>
                </a:solidFill>
                <a:latin typeface="Calibri"/>
              </a:rPr>
              <a:t>, the state-of-the-art CNN architecture is going deeper and deeper</a:t>
            </a:r>
          </a:p>
          <a:p>
            <a:pPr marL="228600" indent="-228240">
              <a:lnSpc>
                <a:spcPct val="90000"/>
              </a:lnSpc>
              <a:spcBef>
                <a:spcPts val="1001"/>
              </a:spcBef>
              <a:buClr>
                <a:srgbClr val="0070C0"/>
              </a:buClr>
              <a:buFont typeface="Arial"/>
              <a:buChar char="•"/>
            </a:pPr>
            <a:r>
              <a:rPr lang="en-US" sz="2800" b="0" strike="noStrike" spc="-1" dirty="0">
                <a:solidFill>
                  <a:srgbClr val="0070C0"/>
                </a:solidFill>
                <a:latin typeface="Calibri"/>
              </a:rPr>
              <a:t>While </a:t>
            </a:r>
            <a:r>
              <a:rPr lang="en-US" sz="2800" b="0" strike="noStrike" spc="-1" dirty="0" err="1">
                <a:solidFill>
                  <a:srgbClr val="0070C0"/>
                </a:solidFill>
                <a:latin typeface="Calibri"/>
              </a:rPr>
              <a:t>AlexNet</a:t>
            </a:r>
            <a:r>
              <a:rPr lang="en-US" sz="2800" b="0" strike="noStrike" spc="-1" dirty="0">
                <a:solidFill>
                  <a:srgbClr val="0070C0"/>
                </a:solidFill>
                <a:latin typeface="Calibri"/>
              </a:rPr>
              <a:t> had only 5 convolution layers, the VGG network has more than 16 layers</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 name="TextShape 1"/>
          <p:cNvSpPr txBox="1"/>
          <p:nvPr/>
        </p:nvSpPr>
        <p:spPr>
          <a:xfrm>
            <a:off x="1278720" y="155520"/>
            <a:ext cx="10515240" cy="525240"/>
          </a:xfrm>
          <a:prstGeom prst="rect">
            <a:avLst/>
          </a:prstGeom>
          <a:noFill/>
          <a:ln>
            <a:noFill/>
          </a:ln>
        </p:spPr>
        <p:txBody>
          <a:bodyPr anchor="ctr">
            <a:normAutofit fontScale="84500" lnSpcReduction="20000"/>
          </a:bodyPr>
          <a:lstStyle/>
          <a:p>
            <a:pPr algn="ctr">
              <a:lnSpc>
                <a:spcPct val="90000"/>
              </a:lnSpc>
            </a:pPr>
            <a:r>
              <a:rPr lang="en-US" sz="4400" b="1" strike="noStrike" spc="-1">
                <a:solidFill>
                  <a:srgbClr val="002060"/>
                </a:solidFill>
                <a:latin typeface="Calibri Light"/>
              </a:rPr>
              <a:t>VGG-16</a:t>
            </a:r>
            <a:endParaRPr lang="en-US" sz="4400" b="0" strike="noStrike" spc="-1">
              <a:solidFill>
                <a:srgbClr val="000000"/>
              </a:solidFill>
              <a:latin typeface="Calibri"/>
            </a:endParaRPr>
          </a:p>
        </p:txBody>
      </p:sp>
      <p:pic>
        <p:nvPicPr>
          <p:cNvPr id="150" name="Picture 3"/>
          <p:cNvPicPr/>
          <p:nvPr/>
        </p:nvPicPr>
        <p:blipFill>
          <a:blip r:embed="rId2"/>
          <a:stretch/>
        </p:blipFill>
        <p:spPr>
          <a:xfrm>
            <a:off x="1573200" y="933120"/>
            <a:ext cx="8135280" cy="5179680"/>
          </a:xfrm>
          <a:prstGeom prst="rect">
            <a:avLst/>
          </a:prstGeom>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1" name="Picture 3"/>
          <p:cNvPicPr/>
          <p:nvPr/>
        </p:nvPicPr>
        <p:blipFill>
          <a:blip r:embed="rId2"/>
          <a:stretch/>
        </p:blipFill>
        <p:spPr>
          <a:xfrm>
            <a:off x="273960" y="187920"/>
            <a:ext cx="11442600" cy="3142440"/>
          </a:xfrm>
          <a:prstGeom prst="rect">
            <a:avLst/>
          </a:prstGeom>
          <a:ln>
            <a:noFill/>
          </a:ln>
        </p:spPr>
      </p:pic>
      <p:sp>
        <p:nvSpPr>
          <p:cNvPr id="152" name="CustomShape 1"/>
          <p:cNvSpPr/>
          <p:nvPr/>
        </p:nvSpPr>
        <p:spPr>
          <a:xfrm>
            <a:off x="1073880" y="3527640"/>
            <a:ext cx="10642680" cy="3989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3200" b="0" strike="noStrike" spc="-1">
                <a:solidFill>
                  <a:srgbClr val="00B0F0"/>
                </a:solidFill>
                <a:latin typeface="Calibri"/>
              </a:rPr>
              <a:t>Improvement over AlexNet by replacing large kernel-sized filters (11 and 5 in the first and second convolutional layer, respectively) with multiple 3×3 kernel-sized filters one after another. VGG16 was trained for weeks and was using NVIDIA Titan Black GPU’s.</a:t>
            </a:r>
            <a:endParaRPr lang="en-US" sz="3200" b="0" strike="noStrike" spc="-1">
              <a:latin typeface="Arial"/>
            </a:endParaRPr>
          </a:p>
          <a:p>
            <a:pPr>
              <a:lnSpc>
                <a:spcPct val="100000"/>
              </a:lnSpc>
            </a:pPr>
            <a:br/>
            <a:endParaRPr lang="en-US" sz="3200" b="0" strike="noStrike" spc="-1">
              <a:latin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 name="TextShape 1"/>
          <p:cNvSpPr txBox="1"/>
          <p:nvPr/>
        </p:nvSpPr>
        <p:spPr>
          <a:xfrm>
            <a:off x="1278720" y="155520"/>
            <a:ext cx="10515240" cy="525240"/>
          </a:xfrm>
          <a:prstGeom prst="rect">
            <a:avLst/>
          </a:prstGeom>
          <a:noFill/>
          <a:ln>
            <a:noFill/>
          </a:ln>
        </p:spPr>
        <p:txBody>
          <a:bodyPr anchor="ctr">
            <a:normAutofit fontScale="84500" lnSpcReduction="20000"/>
          </a:bodyPr>
          <a:lstStyle/>
          <a:p>
            <a:pPr algn="ctr">
              <a:lnSpc>
                <a:spcPct val="90000"/>
              </a:lnSpc>
            </a:pPr>
            <a:r>
              <a:rPr lang="en-US" sz="4400" b="1" strike="noStrike" spc="-1">
                <a:solidFill>
                  <a:srgbClr val="002060"/>
                </a:solidFill>
                <a:latin typeface="Calibri Light"/>
              </a:rPr>
              <a:t>VGG-16</a:t>
            </a:r>
            <a:endParaRPr lang="en-US" sz="4400" b="0" strike="noStrike" spc="-1">
              <a:solidFill>
                <a:srgbClr val="000000"/>
              </a:solidFill>
              <a:latin typeface="Calibri"/>
            </a:endParaRPr>
          </a:p>
        </p:txBody>
      </p:sp>
      <p:sp>
        <p:nvSpPr>
          <p:cNvPr id="154" name="TextShape 2"/>
          <p:cNvSpPr txBox="1"/>
          <p:nvPr/>
        </p:nvSpPr>
        <p:spPr>
          <a:xfrm>
            <a:off x="685800" y="1119240"/>
            <a:ext cx="11320200" cy="5236920"/>
          </a:xfrm>
          <a:prstGeom prst="rect">
            <a:avLst/>
          </a:prstGeom>
          <a:noFill/>
          <a:ln>
            <a:noFill/>
          </a:ln>
        </p:spPr>
        <p:txBody>
          <a:bodyPr>
            <a:normAutofit/>
          </a:bodyPr>
          <a:lstStyle/>
          <a:p>
            <a:pPr marL="228600" indent="-228240">
              <a:lnSpc>
                <a:spcPct val="90000"/>
              </a:lnSpc>
              <a:spcBef>
                <a:spcPts val="1001"/>
              </a:spcBef>
              <a:buClr>
                <a:srgbClr val="0070C0"/>
              </a:buClr>
              <a:buFont typeface="Arial"/>
              <a:buChar char="•"/>
            </a:pPr>
            <a:r>
              <a:rPr lang="en-US" sz="2800" b="0" strike="noStrike" spc="-1" dirty="0">
                <a:solidFill>
                  <a:srgbClr val="0070C0"/>
                </a:solidFill>
                <a:latin typeface="Calibri"/>
              </a:rPr>
              <a:t>The input to cov1 layer is of fixed size 224 x 224 RGB image. The image is passed through a stack of convolutional layers, where the filters were used with a very small receptive field: 3×3 (which is the smallest size to capture the notion of left/right, up/down, center). </a:t>
            </a:r>
          </a:p>
          <a:p>
            <a:pPr marL="228600" indent="-228240">
              <a:lnSpc>
                <a:spcPct val="90000"/>
              </a:lnSpc>
              <a:spcBef>
                <a:spcPts val="1001"/>
              </a:spcBef>
              <a:buClr>
                <a:srgbClr val="0070C0"/>
              </a:buClr>
              <a:buFont typeface="Arial"/>
              <a:buChar char="•"/>
            </a:pPr>
            <a:r>
              <a:rPr lang="en-US" sz="2800" b="0" strike="noStrike" spc="-1" dirty="0">
                <a:solidFill>
                  <a:srgbClr val="0070C0"/>
                </a:solidFill>
                <a:latin typeface="Calibri"/>
              </a:rPr>
              <a:t>The convolution stride is fixed to 1 pixel</a:t>
            </a:r>
          </a:p>
          <a:p>
            <a:pPr marL="228600" indent="-228240">
              <a:lnSpc>
                <a:spcPct val="90000"/>
              </a:lnSpc>
              <a:spcBef>
                <a:spcPts val="1001"/>
              </a:spcBef>
              <a:buClr>
                <a:srgbClr val="0070C0"/>
              </a:buClr>
              <a:buFont typeface="Arial"/>
              <a:buChar char="•"/>
            </a:pPr>
            <a:r>
              <a:rPr lang="en-US" sz="2800" b="0" strike="noStrike" spc="-1" dirty="0">
                <a:solidFill>
                  <a:srgbClr val="0070C0"/>
                </a:solidFill>
                <a:latin typeface="Calibri"/>
              </a:rPr>
              <a:t>Padding was used to keep the image size fixed i.e. the padding is 1-pixel for 3×3 convolution layers </a:t>
            </a:r>
          </a:p>
          <a:p>
            <a:pPr marL="228600" indent="-228240">
              <a:lnSpc>
                <a:spcPct val="90000"/>
              </a:lnSpc>
              <a:spcBef>
                <a:spcPts val="1001"/>
              </a:spcBef>
              <a:buClr>
                <a:srgbClr val="0070C0"/>
              </a:buClr>
              <a:buFont typeface="Arial"/>
              <a:buChar char="•"/>
            </a:pPr>
            <a:r>
              <a:rPr lang="en-US" sz="2800" b="0" strike="noStrike" spc="-1" dirty="0">
                <a:solidFill>
                  <a:srgbClr val="0070C0"/>
                </a:solidFill>
                <a:latin typeface="Calibri"/>
              </a:rPr>
              <a:t>Spatial pooling is carried out by five max-pooling layers, which follow some of the conv.  layers (not all the conv. layers are followed by max-pooling). Max-pooling is performed over a 2×2 pixel window, with stride 2.</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 name="TextShape 1"/>
          <p:cNvSpPr txBox="1"/>
          <p:nvPr/>
        </p:nvSpPr>
        <p:spPr>
          <a:xfrm>
            <a:off x="1278720" y="155520"/>
            <a:ext cx="10515240" cy="525240"/>
          </a:xfrm>
          <a:prstGeom prst="rect">
            <a:avLst/>
          </a:prstGeom>
          <a:noFill/>
          <a:ln>
            <a:noFill/>
          </a:ln>
        </p:spPr>
        <p:txBody>
          <a:bodyPr anchor="ctr">
            <a:normAutofit fontScale="84500" lnSpcReduction="20000"/>
          </a:bodyPr>
          <a:lstStyle/>
          <a:p>
            <a:pPr algn="ctr">
              <a:lnSpc>
                <a:spcPct val="90000"/>
              </a:lnSpc>
            </a:pPr>
            <a:r>
              <a:rPr lang="en-US" sz="4400" b="1" strike="noStrike" spc="-1">
                <a:solidFill>
                  <a:srgbClr val="002060"/>
                </a:solidFill>
                <a:latin typeface="Calibri Light"/>
              </a:rPr>
              <a:t>VGG-16</a:t>
            </a:r>
            <a:endParaRPr lang="en-US" sz="4400" b="0" strike="noStrike" spc="-1">
              <a:solidFill>
                <a:srgbClr val="000000"/>
              </a:solidFill>
              <a:latin typeface="Calibri"/>
            </a:endParaRPr>
          </a:p>
        </p:txBody>
      </p:sp>
      <p:sp>
        <p:nvSpPr>
          <p:cNvPr id="156" name="TextShape 2"/>
          <p:cNvSpPr txBox="1"/>
          <p:nvPr/>
        </p:nvSpPr>
        <p:spPr>
          <a:xfrm>
            <a:off x="685800" y="1119240"/>
            <a:ext cx="11320200" cy="5236920"/>
          </a:xfrm>
          <a:prstGeom prst="rect">
            <a:avLst/>
          </a:prstGeom>
          <a:noFill/>
          <a:ln>
            <a:noFill/>
          </a:ln>
        </p:spPr>
        <p:txBody>
          <a:bodyPr>
            <a:normAutofit fontScale="94000"/>
          </a:bodyPr>
          <a:lstStyle/>
          <a:p>
            <a:pPr marL="228600" indent="-228240">
              <a:lnSpc>
                <a:spcPct val="90000"/>
              </a:lnSpc>
              <a:spcBef>
                <a:spcPts val="1001"/>
              </a:spcBef>
              <a:buClr>
                <a:srgbClr val="0070C0"/>
              </a:buClr>
              <a:buFont typeface="Arial"/>
              <a:buChar char="•"/>
            </a:pPr>
            <a:r>
              <a:rPr lang="en-US" sz="2800" b="0" strike="noStrike" spc="-1" dirty="0">
                <a:solidFill>
                  <a:srgbClr val="0070C0"/>
                </a:solidFill>
                <a:latin typeface="Calibri"/>
              </a:rPr>
              <a:t>Three Fully-Connected (FC) layers follow a stack of convolutional layers (which has a different depth in different architectures)</a:t>
            </a:r>
          </a:p>
          <a:p>
            <a:pPr marL="685800" lvl="1" indent="-228240">
              <a:lnSpc>
                <a:spcPct val="90000"/>
              </a:lnSpc>
              <a:spcBef>
                <a:spcPts val="1001"/>
              </a:spcBef>
              <a:buClr>
                <a:srgbClr val="0070C0"/>
              </a:buClr>
              <a:buFont typeface="Arial"/>
              <a:buChar char="•"/>
            </a:pPr>
            <a:r>
              <a:rPr lang="en-US" sz="2800" spc="-1" dirty="0">
                <a:solidFill>
                  <a:srgbClr val="0070C0"/>
                </a:solidFill>
                <a:latin typeface="Calibri"/>
              </a:rPr>
              <a:t>T</a:t>
            </a:r>
            <a:r>
              <a:rPr lang="en-US" sz="2800" b="0" strike="noStrike" spc="-1" dirty="0">
                <a:solidFill>
                  <a:srgbClr val="0070C0"/>
                </a:solidFill>
                <a:latin typeface="Calibri"/>
              </a:rPr>
              <a:t>he first two have 4096 channels each, the third performs 1000-way ILSVRC classification and thus contains 1000 channels (one for each class) </a:t>
            </a:r>
          </a:p>
          <a:p>
            <a:pPr marL="685800" lvl="1" indent="-228240">
              <a:lnSpc>
                <a:spcPct val="90000"/>
              </a:lnSpc>
              <a:spcBef>
                <a:spcPts val="1001"/>
              </a:spcBef>
              <a:buClr>
                <a:srgbClr val="0070C0"/>
              </a:buClr>
              <a:buFont typeface="Arial"/>
              <a:buChar char="•"/>
            </a:pPr>
            <a:r>
              <a:rPr lang="en-US" sz="2800" b="0" strike="noStrike" spc="-1" dirty="0">
                <a:solidFill>
                  <a:srgbClr val="0070C0"/>
                </a:solidFill>
                <a:latin typeface="Calibri"/>
              </a:rPr>
              <a:t>The final layer is the soft-max layer. The configuration of the fully connected layers is the same in all networks.</a:t>
            </a:r>
          </a:p>
          <a:p>
            <a:pPr marL="228600" indent="-228240">
              <a:lnSpc>
                <a:spcPct val="90000"/>
              </a:lnSpc>
              <a:spcBef>
                <a:spcPts val="1001"/>
              </a:spcBef>
              <a:buClr>
                <a:srgbClr val="0070C0"/>
              </a:buClr>
              <a:buFont typeface="Arial"/>
              <a:buChar char="•"/>
            </a:pPr>
            <a:r>
              <a:rPr lang="en-US" sz="2800" b="0" strike="noStrike" spc="-1" dirty="0">
                <a:solidFill>
                  <a:srgbClr val="0070C0"/>
                </a:solidFill>
                <a:latin typeface="Calibri"/>
              </a:rPr>
              <a:t>All hidden layers are equipped with the rectification (</a:t>
            </a:r>
            <a:r>
              <a:rPr lang="en-US" sz="2800" b="0" strike="noStrike" spc="-1" dirty="0" err="1">
                <a:solidFill>
                  <a:srgbClr val="0070C0"/>
                </a:solidFill>
                <a:latin typeface="Calibri"/>
              </a:rPr>
              <a:t>ReLU</a:t>
            </a:r>
            <a:r>
              <a:rPr lang="en-US" sz="2800" b="0" strike="noStrike" spc="-1" dirty="0">
                <a:solidFill>
                  <a:srgbClr val="0070C0"/>
                </a:solidFill>
                <a:latin typeface="Calibri"/>
              </a:rPr>
              <a:t>) non-linearity</a:t>
            </a:r>
            <a:endParaRPr lang="en-US" sz="2800" spc="-1" dirty="0">
              <a:solidFill>
                <a:srgbClr val="0070C0"/>
              </a:solidFill>
              <a:latin typeface="Calibri"/>
            </a:endParaRPr>
          </a:p>
          <a:p>
            <a:pPr marL="228600" indent="-228240">
              <a:lnSpc>
                <a:spcPct val="90000"/>
              </a:lnSpc>
              <a:spcBef>
                <a:spcPts val="1001"/>
              </a:spcBef>
              <a:buClr>
                <a:srgbClr val="0070C0"/>
              </a:buClr>
              <a:buFont typeface="Arial"/>
              <a:buChar char="•"/>
            </a:pPr>
            <a:r>
              <a:rPr lang="en-US" sz="2800" b="0" strike="noStrike" spc="-1" dirty="0">
                <a:solidFill>
                  <a:srgbClr val="0070C0"/>
                </a:solidFill>
                <a:latin typeface="Calibri"/>
              </a:rPr>
              <a:t>It is also noted that none of the networks (except for one) contain Local Response </a:t>
            </a:r>
            <a:r>
              <a:rPr lang="en-US" sz="2800" spc="-1" dirty="0">
                <a:solidFill>
                  <a:srgbClr val="0070C0"/>
                </a:solidFill>
                <a:latin typeface="Calibri"/>
              </a:rPr>
              <a:t>n</a:t>
            </a:r>
            <a:r>
              <a:rPr lang="en-US" sz="2800" b="0" strike="noStrike" spc="-1" dirty="0">
                <a:solidFill>
                  <a:srgbClr val="0070C0"/>
                </a:solidFill>
                <a:latin typeface="Calibri"/>
              </a:rPr>
              <a:t>ormalization (LRN), such normalization does not improve the performance on the ILSVRC dataset, but leads to increased memory consumption and computation time</a:t>
            </a:r>
            <a:br>
              <a:rPr dirty="0"/>
            </a:br>
            <a:r>
              <a:rPr lang="en-US" sz="2800" b="0" strike="noStrike" spc="-1" dirty="0">
                <a:solidFill>
                  <a:srgbClr val="0070C0"/>
                </a:solidFill>
                <a:latin typeface="Calibri"/>
              </a:rPr>
              <a:t> </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TextShape 1"/>
          <p:cNvSpPr txBox="1"/>
          <p:nvPr/>
        </p:nvSpPr>
        <p:spPr>
          <a:xfrm>
            <a:off x="1278720" y="155520"/>
            <a:ext cx="10515240" cy="525240"/>
          </a:xfrm>
          <a:prstGeom prst="rect">
            <a:avLst/>
          </a:prstGeom>
          <a:noFill/>
          <a:ln>
            <a:noFill/>
          </a:ln>
        </p:spPr>
        <p:txBody>
          <a:bodyPr anchor="ctr">
            <a:normAutofit fontScale="84500" lnSpcReduction="20000"/>
          </a:bodyPr>
          <a:lstStyle/>
          <a:p>
            <a:pPr algn="ctr">
              <a:lnSpc>
                <a:spcPct val="90000"/>
              </a:lnSpc>
            </a:pPr>
            <a:r>
              <a:rPr lang="en-US" sz="4400" b="1" strike="noStrike" spc="-1">
                <a:solidFill>
                  <a:srgbClr val="002060"/>
                </a:solidFill>
                <a:latin typeface="Calibri Light"/>
              </a:rPr>
              <a:t>VGG-16</a:t>
            </a:r>
            <a:endParaRPr lang="en-US" sz="4400" b="0" strike="noStrike" spc="-1">
              <a:solidFill>
                <a:srgbClr val="000000"/>
              </a:solidFill>
              <a:latin typeface="Calibri"/>
            </a:endParaRPr>
          </a:p>
        </p:txBody>
      </p:sp>
      <p:sp>
        <p:nvSpPr>
          <p:cNvPr id="158" name="TextShape 2"/>
          <p:cNvSpPr txBox="1"/>
          <p:nvPr/>
        </p:nvSpPr>
        <p:spPr>
          <a:xfrm>
            <a:off x="685800" y="1119240"/>
            <a:ext cx="11320200" cy="5236920"/>
          </a:xfrm>
          <a:prstGeom prst="rect">
            <a:avLst/>
          </a:prstGeom>
          <a:noFill/>
          <a:ln>
            <a:noFill/>
          </a:ln>
        </p:spPr>
        <p:txBody>
          <a:bodyPr>
            <a:noAutofit/>
          </a:bodyPr>
          <a:lstStyle/>
          <a:p>
            <a:pPr marL="228600" indent="-228240">
              <a:lnSpc>
                <a:spcPct val="90000"/>
              </a:lnSpc>
              <a:spcBef>
                <a:spcPts val="1001"/>
              </a:spcBef>
              <a:buClr>
                <a:srgbClr val="0070C0"/>
              </a:buClr>
              <a:buFont typeface="Arial"/>
              <a:buChar char="•"/>
            </a:pPr>
            <a:r>
              <a:rPr lang="en-US" sz="2800" b="0" strike="noStrike" spc="-1">
                <a:solidFill>
                  <a:srgbClr val="0070C0"/>
                </a:solidFill>
                <a:latin typeface="Calibri"/>
              </a:rPr>
              <a:t>Unfortunately, there are two major drawbacks with VGGNet:</a:t>
            </a:r>
          </a:p>
          <a:p>
            <a:pPr marL="685800" lvl="1" indent="-228240">
              <a:lnSpc>
                <a:spcPct val="90000"/>
              </a:lnSpc>
              <a:spcBef>
                <a:spcPts val="499"/>
              </a:spcBef>
              <a:buClr>
                <a:srgbClr val="548235"/>
              </a:buClr>
              <a:buFont typeface="Arial"/>
              <a:buChar char="•"/>
            </a:pPr>
            <a:r>
              <a:rPr lang="en-US" sz="2400" b="0" strike="noStrike" spc="-1">
                <a:solidFill>
                  <a:srgbClr val="548235"/>
                </a:solidFill>
                <a:latin typeface="Calibri"/>
              </a:rPr>
              <a:t>It is </a:t>
            </a:r>
            <a:r>
              <a:rPr lang="en-US" sz="2400" b="0" i="1" strike="noStrike" spc="-1">
                <a:solidFill>
                  <a:srgbClr val="548235"/>
                </a:solidFill>
                <a:latin typeface="Calibri"/>
              </a:rPr>
              <a:t>painfully slow</a:t>
            </a:r>
            <a:r>
              <a:rPr lang="en-US" sz="2400" b="0" strike="noStrike" spc="-1">
                <a:solidFill>
                  <a:srgbClr val="548235"/>
                </a:solidFill>
                <a:latin typeface="Calibri"/>
              </a:rPr>
              <a:t> to train</a:t>
            </a:r>
            <a:endParaRPr lang="en-US" sz="2400" b="0" strike="noStrike" spc="-1">
              <a:solidFill>
                <a:srgbClr val="FFC000"/>
              </a:solidFill>
              <a:latin typeface="Calibri"/>
            </a:endParaRPr>
          </a:p>
          <a:p>
            <a:pPr marL="685800" lvl="1" indent="-228240">
              <a:lnSpc>
                <a:spcPct val="90000"/>
              </a:lnSpc>
              <a:spcBef>
                <a:spcPts val="499"/>
              </a:spcBef>
              <a:buClr>
                <a:srgbClr val="548235"/>
              </a:buClr>
              <a:buFont typeface="Arial"/>
              <a:buChar char="•"/>
            </a:pPr>
            <a:r>
              <a:rPr lang="en-US" sz="2400" b="0" strike="noStrike" spc="-1">
                <a:solidFill>
                  <a:srgbClr val="548235"/>
                </a:solidFill>
                <a:latin typeface="Calibri"/>
              </a:rPr>
              <a:t>The network architecture weights themselves are quite large (concerning disk/bandwidth)</a:t>
            </a:r>
            <a:endParaRPr lang="en-US" sz="2400" b="0" strike="noStrike" spc="-1">
              <a:solidFill>
                <a:srgbClr val="FFC000"/>
              </a:solidFill>
              <a:latin typeface="Calibri"/>
            </a:endParaRPr>
          </a:p>
          <a:p>
            <a:pPr marL="228600" indent="-228240">
              <a:lnSpc>
                <a:spcPct val="90000"/>
              </a:lnSpc>
              <a:spcBef>
                <a:spcPts val="1001"/>
              </a:spcBef>
              <a:buClr>
                <a:srgbClr val="0070C0"/>
              </a:buClr>
              <a:buFont typeface="Arial"/>
              <a:buChar char="•"/>
            </a:pPr>
            <a:r>
              <a:rPr lang="en-US" sz="2800" b="0" strike="noStrike" spc="-1">
                <a:solidFill>
                  <a:srgbClr val="0070C0"/>
                </a:solidFill>
                <a:latin typeface="Calibri"/>
              </a:rPr>
              <a:t>Due to its depth and number of fully-connected nodes, VGG16 is over 533MB</a:t>
            </a:r>
          </a:p>
          <a:p>
            <a:pPr marL="228600" indent="-228240">
              <a:lnSpc>
                <a:spcPct val="90000"/>
              </a:lnSpc>
              <a:spcBef>
                <a:spcPts val="1001"/>
              </a:spcBef>
              <a:buClr>
                <a:srgbClr val="0070C0"/>
              </a:buClr>
              <a:buFont typeface="Arial"/>
              <a:buChar char="•"/>
            </a:pPr>
            <a:r>
              <a:rPr lang="en-US" sz="2800" b="0" strike="noStrike" spc="-1">
                <a:solidFill>
                  <a:srgbClr val="0070C0"/>
                </a:solidFill>
                <a:latin typeface="Calibri"/>
              </a:rPr>
              <a:t>There are 138 millions of parameters to learn</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TextShape 1"/>
          <p:cNvSpPr txBox="1"/>
          <p:nvPr/>
        </p:nvSpPr>
        <p:spPr>
          <a:xfrm>
            <a:off x="1278720" y="155520"/>
            <a:ext cx="10515240" cy="525240"/>
          </a:xfrm>
          <a:prstGeom prst="rect">
            <a:avLst/>
          </a:prstGeom>
          <a:noFill/>
          <a:ln>
            <a:noFill/>
          </a:ln>
        </p:spPr>
        <p:txBody>
          <a:bodyPr anchor="ctr">
            <a:normAutofit fontScale="92500" lnSpcReduction="10000"/>
          </a:bodyPr>
          <a:lstStyle/>
          <a:p>
            <a:pPr algn="ctr">
              <a:lnSpc>
                <a:spcPct val="90000"/>
              </a:lnSpc>
            </a:pPr>
            <a:r>
              <a:rPr lang="en-US" sz="3600" b="1" strike="noStrike" spc="-1" dirty="0">
                <a:solidFill>
                  <a:srgbClr val="002060"/>
                </a:solidFill>
                <a:latin typeface="Calibri Light"/>
              </a:rPr>
              <a:t>VGG improvements over </a:t>
            </a:r>
            <a:r>
              <a:rPr lang="en-US" sz="3600" b="1" strike="noStrike" spc="-1" dirty="0" err="1">
                <a:solidFill>
                  <a:srgbClr val="002060"/>
                </a:solidFill>
                <a:latin typeface="Calibri Light"/>
              </a:rPr>
              <a:t>AlexNet</a:t>
            </a:r>
            <a:endParaRPr lang="en-US" sz="3600" b="0" strike="noStrike" spc="-1" dirty="0">
              <a:solidFill>
                <a:srgbClr val="000000"/>
              </a:solidFill>
              <a:latin typeface="Calibri"/>
            </a:endParaRPr>
          </a:p>
        </p:txBody>
      </p:sp>
      <p:sp>
        <p:nvSpPr>
          <p:cNvPr id="160" name="TextShape 2"/>
          <p:cNvSpPr txBox="1"/>
          <p:nvPr/>
        </p:nvSpPr>
        <p:spPr>
          <a:xfrm>
            <a:off x="685800" y="1119240"/>
            <a:ext cx="11320200" cy="5236920"/>
          </a:xfrm>
          <a:prstGeom prst="rect">
            <a:avLst/>
          </a:prstGeom>
          <a:noFill/>
          <a:ln>
            <a:noFill/>
          </a:ln>
        </p:spPr>
        <p:txBody>
          <a:bodyPr>
            <a:normAutofit fontScale="96000"/>
          </a:bodyPr>
          <a:lstStyle/>
          <a:p>
            <a:pPr marL="228600" indent="-228240">
              <a:lnSpc>
                <a:spcPct val="90000"/>
              </a:lnSpc>
              <a:spcBef>
                <a:spcPts val="1001"/>
              </a:spcBef>
              <a:buClr>
                <a:srgbClr val="0070C0"/>
              </a:buClr>
              <a:buFont typeface="Arial"/>
              <a:buChar char="•"/>
            </a:pPr>
            <a:r>
              <a:rPr lang="en-US" sz="2800" b="0" strike="noStrike" spc="-1" dirty="0">
                <a:solidFill>
                  <a:srgbClr val="0070C0"/>
                </a:solidFill>
                <a:latin typeface="Calibri"/>
              </a:rPr>
              <a:t>Smaller filters (sometimes called kernels) reduce computations</a:t>
            </a:r>
          </a:p>
          <a:p>
            <a:pPr marL="228600" indent="-228240">
              <a:lnSpc>
                <a:spcPct val="90000"/>
              </a:lnSpc>
              <a:spcBef>
                <a:spcPts val="1001"/>
              </a:spcBef>
              <a:buClr>
                <a:srgbClr val="0070C0"/>
              </a:buClr>
              <a:buFont typeface="Arial"/>
              <a:buChar char="•"/>
            </a:pPr>
            <a:r>
              <a:rPr lang="en-US" sz="2800" b="0" strike="noStrike" spc="-1" dirty="0">
                <a:solidFill>
                  <a:srgbClr val="0070C0"/>
                </a:solidFill>
                <a:latin typeface="Calibri"/>
              </a:rPr>
              <a:t>More parameters</a:t>
            </a:r>
          </a:p>
          <a:p>
            <a:pPr marL="685800" lvl="1" indent="-228240">
              <a:lnSpc>
                <a:spcPct val="90000"/>
              </a:lnSpc>
              <a:spcBef>
                <a:spcPts val="499"/>
              </a:spcBef>
              <a:buClr>
                <a:srgbClr val="548235"/>
              </a:buClr>
              <a:buFont typeface="Arial"/>
              <a:buChar char="•"/>
            </a:pPr>
            <a:r>
              <a:rPr lang="en-US" sz="2400" b="0" strike="noStrike" spc="-1" dirty="0">
                <a:solidFill>
                  <a:srgbClr val="548235"/>
                </a:solidFill>
                <a:latin typeface="Calibri"/>
              </a:rPr>
              <a:t>May learn better if we can take care of the overfitting problems</a:t>
            </a:r>
            <a:endParaRPr lang="en-US" sz="2400" b="0" strike="noStrike" spc="-1" dirty="0">
              <a:solidFill>
                <a:srgbClr val="FFC000"/>
              </a:solidFill>
              <a:latin typeface="Calibri"/>
            </a:endParaRPr>
          </a:p>
          <a:p>
            <a:pPr marL="228600" indent="-228240">
              <a:lnSpc>
                <a:spcPct val="90000"/>
              </a:lnSpc>
              <a:spcBef>
                <a:spcPts val="1001"/>
              </a:spcBef>
              <a:buClr>
                <a:srgbClr val="0070C0"/>
              </a:buClr>
              <a:buFont typeface="Arial"/>
              <a:buChar char="•"/>
            </a:pPr>
            <a:r>
              <a:rPr lang="en-US" sz="2800" b="0" strike="noStrike" spc="-1" dirty="0">
                <a:solidFill>
                  <a:srgbClr val="0070C0"/>
                </a:solidFill>
                <a:latin typeface="Calibri"/>
              </a:rPr>
              <a:t>Somewhat modular</a:t>
            </a:r>
          </a:p>
          <a:p>
            <a:pPr marL="685800" lvl="1" indent="-228240">
              <a:lnSpc>
                <a:spcPct val="90000"/>
              </a:lnSpc>
              <a:spcBef>
                <a:spcPts val="499"/>
              </a:spcBef>
              <a:buClr>
                <a:srgbClr val="548235"/>
              </a:buClr>
              <a:buFont typeface="Arial"/>
              <a:buChar char="•"/>
            </a:pPr>
            <a:r>
              <a:rPr lang="en-US" sz="2400" b="0" strike="noStrike" spc="-1" dirty="0">
                <a:solidFill>
                  <a:srgbClr val="548235"/>
                </a:solidFill>
                <a:latin typeface="Calibri"/>
              </a:rPr>
              <a:t>Need improvements? Use more blocks </a:t>
            </a:r>
            <a:endParaRPr lang="en-US" sz="2400" b="0" strike="noStrike" spc="-1" dirty="0">
              <a:solidFill>
                <a:srgbClr val="FFC000"/>
              </a:solidFill>
              <a:latin typeface="Calibri"/>
            </a:endParaRPr>
          </a:p>
          <a:p>
            <a:pPr marL="228600" indent="-228240">
              <a:lnSpc>
                <a:spcPct val="90000"/>
              </a:lnSpc>
              <a:spcBef>
                <a:spcPts val="1001"/>
              </a:spcBef>
              <a:buClr>
                <a:srgbClr val="0070C0"/>
              </a:buClr>
              <a:buFont typeface="Arial"/>
              <a:buChar char="•"/>
            </a:pPr>
            <a:r>
              <a:rPr lang="en-US" sz="2800" b="0" strike="noStrike" spc="-1" dirty="0">
                <a:solidFill>
                  <a:srgbClr val="0070C0"/>
                </a:solidFill>
                <a:latin typeface="Calibri"/>
              </a:rPr>
              <a:t>However, increasing network depth does not work by simply stacking layers together</a:t>
            </a:r>
          </a:p>
          <a:p>
            <a:pPr marL="228600" indent="-228240">
              <a:lnSpc>
                <a:spcPct val="90000"/>
              </a:lnSpc>
              <a:spcBef>
                <a:spcPts val="1001"/>
              </a:spcBef>
              <a:buClr>
                <a:srgbClr val="0070C0"/>
              </a:buClr>
              <a:buFont typeface="Arial"/>
              <a:buChar char="•"/>
            </a:pPr>
            <a:r>
              <a:rPr lang="en-US" sz="2800" b="0" strike="noStrike" spc="-1" dirty="0">
                <a:solidFill>
                  <a:srgbClr val="0070C0"/>
                </a:solidFill>
                <a:latin typeface="Calibri"/>
              </a:rPr>
              <a:t>Deep networks are hard to train because of the notorious vanishing gradient problem — as the gradient is back-propagated to earlier layers, repeated multiplication may make the gradient infinitively small </a:t>
            </a:r>
          </a:p>
          <a:p>
            <a:pPr marL="228600" indent="-228240">
              <a:lnSpc>
                <a:spcPct val="90000"/>
              </a:lnSpc>
              <a:spcBef>
                <a:spcPts val="1001"/>
              </a:spcBef>
              <a:buClr>
                <a:srgbClr val="0070C0"/>
              </a:buClr>
              <a:buFont typeface="Arial"/>
              <a:buChar char="•"/>
            </a:pPr>
            <a:r>
              <a:rPr lang="en-US" sz="2800" b="0" strike="noStrike" spc="-1" dirty="0">
                <a:solidFill>
                  <a:srgbClr val="0070C0"/>
                </a:solidFill>
                <a:latin typeface="Calibri"/>
              </a:rPr>
              <a:t>As a result, as the network goes deeper, its performance gets saturated or even starts degrading rapidly</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 name="TextShape 1"/>
          <p:cNvSpPr txBox="1"/>
          <p:nvPr/>
        </p:nvSpPr>
        <p:spPr>
          <a:xfrm>
            <a:off x="1278720" y="155520"/>
            <a:ext cx="10515240" cy="525240"/>
          </a:xfrm>
          <a:prstGeom prst="rect">
            <a:avLst/>
          </a:prstGeom>
          <a:noFill/>
          <a:ln>
            <a:noFill/>
          </a:ln>
        </p:spPr>
        <p:txBody>
          <a:bodyPr anchor="ctr">
            <a:normAutofit fontScale="99500"/>
          </a:bodyPr>
          <a:lstStyle/>
          <a:p>
            <a:endParaRPr lang="en-US" sz="1800" b="0" strike="noStrike" spc="-1">
              <a:solidFill>
                <a:srgbClr val="000000"/>
              </a:solidFill>
              <a:latin typeface="Calibri"/>
            </a:endParaRPr>
          </a:p>
        </p:txBody>
      </p:sp>
      <p:sp>
        <p:nvSpPr>
          <p:cNvPr id="162" name="TextShape 2"/>
          <p:cNvSpPr txBox="1"/>
          <p:nvPr/>
        </p:nvSpPr>
        <p:spPr>
          <a:xfrm>
            <a:off x="685800" y="1119240"/>
            <a:ext cx="11320200" cy="5236920"/>
          </a:xfrm>
          <a:prstGeom prst="rect">
            <a:avLst/>
          </a:prstGeom>
          <a:noFill/>
          <a:ln>
            <a:noFill/>
          </a:ln>
        </p:spPr>
        <p:txBody>
          <a:bodyPr>
            <a:noAutofit/>
          </a:bodyPr>
          <a:lstStyle/>
          <a:p>
            <a:endParaRPr lang="en-US" sz="2800" b="0" strike="noStrike" spc="-1">
              <a:solidFill>
                <a:srgbClr val="0070C0"/>
              </a:solidFill>
              <a:latin typeface="Calibri"/>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extShape 1"/>
          <p:cNvSpPr txBox="1"/>
          <p:nvPr/>
        </p:nvSpPr>
        <p:spPr>
          <a:xfrm>
            <a:off x="1278720" y="155520"/>
            <a:ext cx="10515240" cy="525240"/>
          </a:xfrm>
          <a:prstGeom prst="rect">
            <a:avLst/>
          </a:prstGeom>
          <a:noFill/>
          <a:ln>
            <a:noFill/>
          </a:ln>
        </p:spPr>
        <p:txBody>
          <a:bodyPr anchor="ctr">
            <a:normAutofit fontScale="84500" lnSpcReduction="20000"/>
          </a:bodyPr>
          <a:lstStyle/>
          <a:p>
            <a:pPr algn="ctr">
              <a:lnSpc>
                <a:spcPct val="90000"/>
              </a:lnSpc>
            </a:pPr>
            <a:r>
              <a:rPr lang="en-US" sz="4400" b="1" strike="noStrike" spc="-1">
                <a:solidFill>
                  <a:srgbClr val="002060"/>
                </a:solidFill>
                <a:latin typeface="Calibri Light"/>
              </a:rPr>
              <a:t>Observations until now</a:t>
            </a:r>
            <a:endParaRPr lang="en-US" sz="4400" b="0" strike="noStrike" spc="-1">
              <a:solidFill>
                <a:srgbClr val="000000"/>
              </a:solidFill>
              <a:latin typeface="Calibri"/>
            </a:endParaRPr>
          </a:p>
        </p:txBody>
      </p:sp>
      <p:sp>
        <p:nvSpPr>
          <p:cNvPr id="164" name="TextShape 2"/>
          <p:cNvSpPr txBox="1"/>
          <p:nvPr/>
        </p:nvSpPr>
        <p:spPr>
          <a:xfrm>
            <a:off x="685800" y="1119240"/>
            <a:ext cx="11320200" cy="5236920"/>
          </a:xfrm>
          <a:prstGeom prst="rect">
            <a:avLst/>
          </a:prstGeom>
          <a:noFill/>
          <a:ln>
            <a:noFill/>
          </a:ln>
        </p:spPr>
        <p:txBody>
          <a:bodyPr>
            <a:normAutofit fontScale="95500"/>
          </a:bodyPr>
          <a:lstStyle/>
          <a:p>
            <a:pPr marL="228600" indent="-228240">
              <a:lnSpc>
                <a:spcPct val="90000"/>
              </a:lnSpc>
              <a:spcBef>
                <a:spcPts val="1001"/>
              </a:spcBef>
              <a:buClr>
                <a:srgbClr val="0070C0"/>
              </a:buClr>
              <a:buFont typeface="Arial"/>
              <a:buChar char="•"/>
            </a:pPr>
            <a:r>
              <a:rPr lang="en-US" sz="2800" b="0" strike="noStrike" spc="-1" dirty="0">
                <a:solidFill>
                  <a:srgbClr val="0070C0"/>
                </a:solidFill>
                <a:latin typeface="Calibri"/>
              </a:rPr>
              <a:t>Choosing the right kernel size for convolution is always a big deal in CNNs</a:t>
            </a:r>
          </a:p>
          <a:p>
            <a:pPr marL="685800" lvl="1" indent="-228240">
              <a:lnSpc>
                <a:spcPct val="90000"/>
              </a:lnSpc>
              <a:spcBef>
                <a:spcPts val="499"/>
              </a:spcBef>
              <a:buClr>
                <a:srgbClr val="548235"/>
              </a:buClr>
              <a:buFont typeface="Arial"/>
              <a:buChar char="•"/>
            </a:pPr>
            <a:r>
              <a:rPr lang="en-US" sz="2400" b="0" strike="noStrike" spc="-1" dirty="0">
                <a:solidFill>
                  <a:srgbClr val="548235"/>
                </a:solidFill>
                <a:latin typeface="Calibri"/>
              </a:rPr>
              <a:t>The same object can come in various sizes in different images</a:t>
            </a:r>
            <a:endParaRPr lang="en-US" sz="2400" b="0" strike="noStrike" spc="-1" dirty="0">
              <a:solidFill>
                <a:srgbClr val="FFC000"/>
              </a:solidFill>
              <a:latin typeface="Calibri"/>
            </a:endParaRPr>
          </a:p>
          <a:p>
            <a:pPr marL="228600" indent="-228240">
              <a:lnSpc>
                <a:spcPct val="90000"/>
              </a:lnSpc>
              <a:spcBef>
                <a:spcPts val="1001"/>
              </a:spcBef>
              <a:buClr>
                <a:srgbClr val="0070C0"/>
              </a:buClr>
              <a:buFont typeface="Arial"/>
              <a:buChar char="•"/>
            </a:pPr>
            <a:r>
              <a:rPr lang="en-US" sz="2800" b="0" strike="noStrike" spc="-1" dirty="0">
                <a:solidFill>
                  <a:srgbClr val="0070C0"/>
                </a:solidFill>
                <a:latin typeface="Calibri"/>
              </a:rPr>
              <a:t>To capture the features of different sizes, we, of course, need to have kernel sizes accordingly</a:t>
            </a:r>
          </a:p>
          <a:p>
            <a:pPr marL="685800" lvl="1" indent="-228240">
              <a:lnSpc>
                <a:spcPct val="90000"/>
              </a:lnSpc>
              <a:spcBef>
                <a:spcPts val="499"/>
              </a:spcBef>
              <a:buClr>
                <a:srgbClr val="548235"/>
              </a:buClr>
              <a:buFont typeface="Arial"/>
              <a:buChar char="•"/>
            </a:pPr>
            <a:r>
              <a:rPr lang="en-US" sz="2400" b="0" strike="noStrike" spc="-1" dirty="0">
                <a:solidFill>
                  <a:srgbClr val="548235"/>
                </a:solidFill>
                <a:latin typeface="Calibri"/>
              </a:rPr>
              <a:t>Bigger kernels are generally good when the object covers most of the area </a:t>
            </a:r>
            <a:endParaRPr lang="en-US" sz="2400" b="0" strike="noStrike" spc="-1" dirty="0">
              <a:solidFill>
                <a:srgbClr val="FFC000"/>
              </a:solidFill>
              <a:latin typeface="Calibri"/>
            </a:endParaRPr>
          </a:p>
          <a:p>
            <a:pPr marL="685800" lvl="1" indent="-228240">
              <a:lnSpc>
                <a:spcPct val="90000"/>
              </a:lnSpc>
              <a:spcBef>
                <a:spcPts val="499"/>
              </a:spcBef>
              <a:buClr>
                <a:srgbClr val="548235"/>
              </a:buClr>
              <a:buFont typeface="Arial"/>
              <a:buChar char="•"/>
            </a:pPr>
            <a:r>
              <a:rPr lang="en-US" sz="2400" b="0" strike="noStrike" spc="-1" dirty="0">
                <a:solidFill>
                  <a:srgbClr val="548235"/>
                </a:solidFill>
                <a:latin typeface="Calibri"/>
              </a:rPr>
              <a:t>Smaller kernels are suitable for relatively small objects</a:t>
            </a:r>
            <a:endParaRPr lang="en-US" sz="2400" b="0" strike="noStrike" spc="-1" dirty="0">
              <a:solidFill>
                <a:srgbClr val="FFC000"/>
              </a:solidFill>
              <a:latin typeface="Calibri"/>
            </a:endParaRPr>
          </a:p>
          <a:p>
            <a:pPr marL="228600" indent="-228240">
              <a:lnSpc>
                <a:spcPct val="90000"/>
              </a:lnSpc>
              <a:spcBef>
                <a:spcPts val="1001"/>
              </a:spcBef>
              <a:buClr>
                <a:srgbClr val="0070C0"/>
              </a:buClr>
              <a:buFont typeface="Arial"/>
              <a:buChar char="•"/>
            </a:pPr>
            <a:r>
              <a:rPr lang="en-US" sz="2800" b="0" strike="noStrike" spc="-1" dirty="0">
                <a:solidFill>
                  <a:srgbClr val="0070C0"/>
                </a:solidFill>
                <a:latin typeface="Calibri"/>
              </a:rPr>
              <a:t>The deeper the network, the better it is! But stacking a lot of layers makes the gradient flow difficult and leads to overfitting</a:t>
            </a:r>
          </a:p>
          <a:p>
            <a:pPr marL="228600" indent="-228240">
              <a:lnSpc>
                <a:spcPct val="90000"/>
              </a:lnSpc>
              <a:spcBef>
                <a:spcPts val="1001"/>
              </a:spcBef>
              <a:buClr>
                <a:srgbClr val="0070C0"/>
              </a:buClr>
              <a:buFont typeface="Arial"/>
              <a:buChar char="•"/>
            </a:pPr>
            <a:r>
              <a:rPr lang="en-US" sz="2800" b="0" strike="noStrike" spc="-1" dirty="0">
                <a:solidFill>
                  <a:srgbClr val="0070C0"/>
                </a:solidFill>
                <a:latin typeface="Calibri"/>
              </a:rPr>
              <a:t>In short, the depth of a network is somewhat restricted to a certain limit – beyond this limit, the network is not trainable anymore; it just overfits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TextShape 1"/>
          <p:cNvSpPr txBox="1"/>
          <p:nvPr/>
        </p:nvSpPr>
        <p:spPr>
          <a:xfrm>
            <a:off x="1278720" y="155520"/>
            <a:ext cx="10515240" cy="525240"/>
          </a:xfrm>
          <a:prstGeom prst="rect">
            <a:avLst/>
          </a:prstGeom>
          <a:noFill/>
          <a:ln>
            <a:noFill/>
          </a:ln>
        </p:spPr>
        <p:txBody>
          <a:bodyPr anchor="ctr">
            <a:normAutofit fontScale="84500" lnSpcReduction="20000"/>
          </a:bodyPr>
          <a:lstStyle/>
          <a:p>
            <a:pPr algn="ctr">
              <a:lnSpc>
                <a:spcPct val="90000"/>
              </a:lnSpc>
            </a:pPr>
            <a:r>
              <a:rPr lang="en-US" sz="4400" b="1" strike="noStrike" spc="-1">
                <a:solidFill>
                  <a:srgbClr val="002060"/>
                </a:solidFill>
                <a:latin typeface="Calibri Light"/>
              </a:rPr>
              <a:t>CNN – Types of Layer</a:t>
            </a:r>
            <a:endParaRPr lang="en-US" sz="4400" b="0" strike="noStrike" spc="-1">
              <a:solidFill>
                <a:srgbClr val="000000"/>
              </a:solidFill>
              <a:latin typeface="Calibri"/>
            </a:endParaRPr>
          </a:p>
        </p:txBody>
      </p:sp>
      <p:sp>
        <p:nvSpPr>
          <p:cNvPr id="96" name="TextShape 2"/>
          <p:cNvSpPr txBox="1"/>
          <p:nvPr/>
        </p:nvSpPr>
        <p:spPr>
          <a:xfrm>
            <a:off x="685800" y="1119240"/>
            <a:ext cx="11320200" cy="1703880"/>
          </a:xfrm>
          <a:prstGeom prst="rect">
            <a:avLst/>
          </a:prstGeom>
          <a:noFill/>
          <a:ln>
            <a:noFill/>
          </a:ln>
        </p:spPr>
        <p:txBody>
          <a:bodyPr>
            <a:noAutofit/>
          </a:bodyPr>
          <a:lstStyle/>
          <a:p>
            <a:pPr marL="228600" indent="-228240">
              <a:lnSpc>
                <a:spcPct val="90000"/>
              </a:lnSpc>
              <a:spcBef>
                <a:spcPts val="1001"/>
              </a:spcBef>
              <a:buClr>
                <a:srgbClr val="0070C0"/>
              </a:buClr>
              <a:buFont typeface="Arial"/>
              <a:buChar char="•"/>
            </a:pPr>
            <a:r>
              <a:rPr lang="en-US" sz="2800" b="1" strike="noStrike" spc="-1">
                <a:solidFill>
                  <a:srgbClr val="0070C0"/>
                </a:solidFill>
                <a:latin typeface="Calibri"/>
              </a:rPr>
              <a:t>Convolution layer (CONV)</a:t>
            </a:r>
            <a:r>
              <a:rPr lang="en-US" sz="2800" b="0" strike="noStrike" spc="-1">
                <a:solidFill>
                  <a:srgbClr val="0070C0"/>
                </a:solidFill>
                <a:latin typeface="Calibri"/>
              </a:rPr>
              <a:t> ― The convolution layer (CONV) uses filters that perform convolution operations as it is scanning the input with respect to its dimensions. Its hyperparameters include the filter size F and stride S. The resulting output O is called </a:t>
            </a:r>
            <a:r>
              <a:rPr lang="en-US" sz="2800" b="0" i="1" strike="noStrike" spc="-1">
                <a:solidFill>
                  <a:srgbClr val="0070C0"/>
                </a:solidFill>
                <a:latin typeface="Calibri"/>
              </a:rPr>
              <a:t>feature map</a:t>
            </a:r>
            <a:r>
              <a:rPr lang="en-US" sz="2800" b="0" strike="noStrike" spc="-1">
                <a:solidFill>
                  <a:srgbClr val="0070C0"/>
                </a:solidFill>
                <a:latin typeface="Calibri"/>
              </a:rPr>
              <a:t> or </a:t>
            </a:r>
            <a:r>
              <a:rPr lang="en-US" sz="2800" b="0" i="1" strike="noStrike" spc="-1">
                <a:solidFill>
                  <a:srgbClr val="0070C0"/>
                </a:solidFill>
                <a:latin typeface="Calibri"/>
              </a:rPr>
              <a:t>activation map</a:t>
            </a:r>
            <a:r>
              <a:rPr lang="en-US" sz="2800" b="0" strike="noStrike" spc="-1">
                <a:solidFill>
                  <a:srgbClr val="0070C0"/>
                </a:solidFill>
                <a:latin typeface="Calibri"/>
              </a:rPr>
              <a:t>.</a:t>
            </a:r>
          </a:p>
        </p:txBody>
      </p:sp>
      <p:pic>
        <p:nvPicPr>
          <p:cNvPr id="97" name="Picture 4"/>
          <p:cNvPicPr/>
          <p:nvPr/>
        </p:nvPicPr>
        <p:blipFill>
          <a:blip r:embed="rId2"/>
          <a:stretch/>
        </p:blipFill>
        <p:spPr>
          <a:xfrm>
            <a:off x="1877760" y="2739600"/>
            <a:ext cx="8265240" cy="3593520"/>
          </a:xfrm>
          <a:prstGeom prst="rect">
            <a:avLst/>
          </a:prstGeom>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 name="TextShape 1"/>
          <p:cNvSpPr txBox="1"/>
          <p:nvPr/>
        </p:nvSpPr>
        <p:spPr>
          <a:xfrm>
            <a:off x="1278720" y="155520"/>
            <a:ext cx="10515240" cy="525240"/>
          </a:xfrm>
          <a:prstGeom prst="rect">
            <a:avLst/>
          </a:prstGeom>
          <a:noFill/>
          <a:ln>
            <a:noFill/>
          </a:ln>
        </p:spPr>
        <p:txBody>
          <a:bodyPr anchor="ctr">
            <a:normAutofit fontScale="84500" lnSpcReduction="20000"/>
          </a:bodyPr>
          <a:lstStyle/>
          <a:p>
            <a:pPr algn="ctr">
              <a:lnSpc>
                <a:spcPct val="90000"/>
              </a:lnSpc>
            </a:pPr>
            <a:r>
              <a:rPr lang="en-US" sz="4400" b="1" strike="noStrike" spc="-1">
                <a:solidFill>
                  <a:srgbClr val="002060"/>
                </a:solidFill>
                <a:latin typeface="Calibri Light"/>
              </a:rPr>
              <a:t>Observation until now</a:t>
            </a:r>
            <a:endParaRPr lang="en-US" sz="4400" b="0" strike="noStrike" spc="-1">
              <a:solidFill>
                <a:srgbClr val="000000"/>
              </a:solidFill>
              <a:latin typeface="Calibri"/>
            </a:endParaRPr>
          </a:p>
        </p:txBody>
      </p:sp>
      <p:sp>
        <p:nvSpPr>
          <p:cNvPr id="166" name="TextShape 2"/>
          <p:cNvSpPr txBox="1"/>
          <p:nvPr/>
        </p:nvSpPr>
        <p:spPr>
          <a:xfrm>
            <a:off x="685800" y="1119240"/>
            <a:ext cx="11320200" cy="5236920"/>
          </a:xfrm>
          <a:prstGeom prst="rect">
            <a:avLst/>
          </a:prstGeom>
          <a:noFill/>
          <a:ln>
            <a:noFill/>
          </a:ln>
        </p:spPr>
        <p:txBody>
          <a:bodyPr>
            <a:noAutofit/>
          </a:bodyPr>
          <a:lstStyle/>
          <a:p>
            <a:pPr marL="228600" indent="-228240">
              <a:lnSpc>
                <a:spcPct val="90000"/>
              </a:lnSpc>
              <a:spcBef>
                <a:spcPts val="1001"/>
              </a:spcBef>
              <a:buClr>
                <a:srgbClr val="0070C0"/>
              </a:buClr>
              <a:buFont typeface="Arial"/>
              <a:buChar char="•"/>
            </a:pPr>
            <a:r>
              <a:rPr lang="en-US" sz="2800" b="0" strike="noStrike" spc="-1" dirty="0">
                <a:solidFill>
                  <a:srgbClr val="0070C0"/>
                </a:solidFill>
                <a:latin typeface="Calibri"/>
              </a:rPr>
              <a:t>Some parts </a:t>
            </a:r>
            <a:r>
              <a:rPr lang="en-US" sz="2800" spc="-1" dirty="0">
                <a:solidFill>
                  <a:srgbClr val="0070C0"/>
                </a:solidFill>
                <a:latin typeface="Calibri"/>
              </a:rPr>
              <a:t>of</a:t>
            </a:r>
            <a:r>
              <a:rPr lang="en-US" sz="2800" b="0" strike="noStrike" spc="-1" dirty="0">
                <a:solidFill>
                  <a:srgbClr val="0070C0"/>
                </a:solidFill>
                <a:latin typeface="Calibri"/>
              </a:rPr>
              <a:t> the image can have extremely large variation in size</a:t>
            </a:r>
            <a:endParaRPr lang="en-US" sz="2800" spc="-1" dirty="0">
              <a:solidFill>
                <a:srgbClr val="0070C0"/>
              </a:solidFill>
              <a:latin typeface="Calibri"/>
            </a:endParaRPr>
          </a:p>
          <a:p>
            <a:pPr marL="685800" lvl="1" indent="-228240">
              <a:lnSpc>
                <a:spcPct val="90000"/>
              </a:lnSpc>
              <a:spcBef>
                <a:spcPts val="1001"/>
              </a:spcBef>
              <a:buClr>
                <a:srgbClr val="0070C0"/>
              </a:buClr>
              <a:buFont typeface="Arial"/>
              <a:buChar char="•"/>
            </a:pPr>
            <a:r>
              <a:rPr lang="en-US" sz="2800" b="0" strike="noStrike" spc="-1" dirty="0">
                <a:solidFill>
                  <a:srgbClr val="00B050"/>
                </a:solidFill>
                <a:latin typeface="Calibri"/>
              </a:rPr>
              <a:t>For instance, an image of a dog can be big, small, etc.</a:t>
            </a:r>
          </a:p>
          <a:p>
            <a:pPr marL="685800" lvl="1" indent="-228240">
              <a:lnSpc>
                <a:spcPct val="90000"/>
              </a:lnSpc>
              <a:spcBef>
                <a:spcPts val="1001"/>
              </a:spcBef>
              <a:buClr>
                <a:srgbClr val="0070C0"/>
              </a:buClr>
              <a:buFont typeface="Arial"/>
              <a:buChar char="•"/>
            </a:pPr>
            <a:r>
              <a:rPr lang="en-US" sz="2800" b="0" strike="noStrike" spc="-1" dirty="0">
                <a:solidFill>
                  <a:srgbClr val="00B050"/>
                </a:solidFill>
                <a:latin typeface="Calibri"/>
              </a:rPr>
              <a:t>Even the same image can have dogs of different sizes</a:t>
            </a:r>
          </a:p>
          <a:p>
            <a:pPr marL="228600" indent="-228240">
              <a:lnSpc>
                <a:spcPct val="90000"/>
              </a:lnSpc>
              <a:spcBef>
                <a:spcPts val="1001"/>
              </a:spcBef>
              <a:buClr>
                <a:srgbClr val="0070C0"/>
              </a:buClr>
              <a:buFont typeface="Arial"/>
              <a:buChar char="•"/>
            </a:pPr>
            <a:r>
              <a:rPr lang="en-US" sz="2800" b="0" strike="noStrike" spc="-1" dirty="0">
                <a:solidFill>
                  <a:srgbClr val="0070C0"/>
                </a:solidFill>
                <a:latin typeface="Calibri"/>
              </a:rPr>
              <a:t>Because of this variation in the location/proportion of the information, choosing the </a:t>
            </a:r>
            <a:r>
              <a:rPr lang="en-US" sz="2800" b="1" strike="noStrike" spc="-1" dirty="0">
                <a:solidFill>
                  <a:srgbClr val="0070C0"/>
                </a:solidFill>
                <a:latin typeface="Calibri"/>
              </a:rPr>
              <a:t>right kernel size</a:t>
            </a:r>
            <a:r>
              <a:rPr lang="en-US" sz="2800" b="0" strike="noStrike" spc="-1" dirty="0">
                <a:solidFill>
                  <a:srgbClr val="0070C0"/>
                </a:solidFill>
                <a:latin typeface="Calibri"/>
              </a:rPr>
              <a:t> for the convolution operation becomes tough</a:t>
            </a:r>
            <a:endParaRPr lang="en-US" sz="2800" spc="-1" dirty="0">
              <a:solidFill>
                <a:srgbClr val="0070C0"/>
              </a:solidFill>
              <a:latin typeface="Calibri"/>
            </a:endParaRPr>
          </a:p>
          <a:p>
            <a:pPr marL="228600" indent="-228240">
              <a:lnSpc>
                <a:spcPct val="90000"/>
              </a:lnSpc>
              <a:spcBef>
                <a:spcPts val="1001"/>
              </a:spcBef>
              <a:buClr>
                <a:srgbClr val="0070C0"/>
              </a:buClr>
              <a:buFont typeface="Arial"/>
              <a:buChar char="•"/>
            </a:pPr>
            <a:r>
              <a:rPr lang="en-US" sz="2800" b="0" strike="noStrike" spc="-1" dirty="0">
                <a:solidFill>
                  <a:srgbClr val="0070C0"/>
                </a:solidFill>
                <a:latin typeface="Calibri"/>
              </a:rPr>
              <a:t>A </a:t>
            </a:r>
            <a:r>
              <a:rPr lang="en-US" sz="2800" b="1" strike="noStrike" spc="-1" dirty="0">
                <a:solidFill>
                  <a:srgbClr val="0070C0"/>
                </a:solidFill>
                <a:latin typeface="Calibri"/>
              </a:rPr>
              <a:t>larger kernel</a:t>
            </a:r>
            <a:r>
              <a:rPr lang="en-US" sz="2800" b="0" strike="noStrike" spc="-1" dirty="0">
                <a:solidFill>
                  <a:srgbClr val="0070C0"/>
                </a:solidFill>
                <a:latin typeface="Calibri"/>
              </a:rPr>
              <a:t> is preferred for information that is covering a large part of the image </a:t>
            </a:r>
          </a:p>
          <a:p>
            <a:pPr marL="228600" indent="-228240">
              <a:lnSpc>
                <a:spcPct val="90000"/>
              </a:lnSpc>
              <a:spcBef>
                <a:spcPts val="1001"/>
              </a:spcBef>
              <a:buClr>
                <a:srgbClr val="0070C0"/>
              </a:buClr>
              <a:buFont typeface="Arial"/>
              <a:buChar char="•"/>
            </a:pPr>
            <a:r>
              <a:rPr lang="en-US" sz="2800" spc="-1" dirty="0">
                <a:solidFill>
                  <a:srgbClr val="0070C0"/>
                </a:solidFill>
                <a:latin typeface="Calibri"/>
              </a:rPr>
              <a:t>A</a:t>
            </a:r>
            <a:r>
              <a:rPr lang="en-US" sz="2800" b="0" strike="noStrike" spc="-1" dirty="0">
                <a:solidFill>
                  <a:srgbClr val="0070C0"/>
                </a:solidFill>
                <a:latin typeface="Calibri"/>
              </a:rPr>
              <a:t> </a:t>
            </a:r>
            <a:r>
              <a:rPr lang="en-US" sz="2800" b="1" strike="noStrike" spc="-1" dirty="0">
                <a:solidFill>
                  <a:srgbClr val="0070C0"/>
                </a:solidFill>
                <a:latin typeface="Calibri"/>
              </a:rPr>
              <a:t>smaller kernel</a:t>
            </a:r>
            <a:r>
              <a:rPr lang="en-US" sz="2800" b="0" strike="noStrike" spc="-1" dirty="0">
                <a:solidFill>
                  <a:srgbClr val="0070C0"/>
                </a:solidFill>
                <a:latin typeface="Calibri"/>
              </a:rPr>
              <a:t> is preferred for information that is covering smaller portion </a:t>
            </a:r>
            <a:r>
              <a:rPr lang="en-US" sz="2800" spc="-1" dirty="0">
                <a:solidFill>
                  <a:srgbClr val="0070C0"/>
                </a:solidFill>
                <a:latin typeface="Calibri"/>
              </a:rPr>
              <a:t>of an image</a:t>
            </a:r>
          </a:p>
          <a:p>
            <a:pPr marL="228600" indent="-228240">
              <a:lnSpc>
                <a:spcPct val="90000"/>
              </a:lnSpc>
              <a:spcBef>
                <a:spcPts val="1001"/>
              </a:spcBef>
              <a:buClr>
                <a:srgbClr val="0070C0"/>
              </a:buClr>
              <a:buFont typeface="Arial"/>
              <a:buChar char="•"/>
            </a:pPr>
            <a:r>
              <a:rPr lang="en-US" sz="2800" b="0" strike="noStrike" spc="-1" dirty="0">
                <a:solidFill>
                  <a:srgbClr val="0070C0"/>
                </a:solidFill>
                <a:latin typeface="Calibri"/>
              </a:rPr>
              <a:t>And </a:t>
            </a:r>
            <a:r>
              <a:rPr lang="en-US" sz="2800" b="0" strike="noStrike" spc="-1" dirty="0">
                <a:solidFill>
                  <a:srgbClr val="FF0000"/>
                </a:solidFill>
                <a:latin typeface="Calibri"/>
              </a:rPr>
              <a:t>Inception</a:t>
            </a:r>
            <a:r>
              <a:rPr lang="en-US" sz="2800" b="0" strike="noStrike" spc="-1" dirty="0">
                <a:solidFill>
                  <a:srgbClr val="0070C0"/>
                </a:solidFill>
                <a:latin typeface="Calibri"/>
              </a:rPr>
              <a:t> is born</a:t>
            </a:r>
          </a:p>
          <a:p>
            <a:pPr>
              <a:lnSpc>
                <a:spcPct val="90000"/>
              </a:lnSpc>
              <a:spcBef>
                <a:spcPts val="1001"/>
              </a:spcBef>
            </a:pPr>
            <a:endParaRPr lang="en-US" sz="2800" b="0" strike="noStrike" spc="-1" dirty="0">
              <a:solidFill>
                <a:srgbClr val="0070C0"/>
              </a:solidFill>
              <a:latin typeface="Calibri"/>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 name="TextShape 1"/>
          <p:cNvSpPr txBox="1"/>
          <p:nvPr/>
        </p:nvSpPr>
        <p:spPr>
          <a:xfrm>
            <a:off x="1278720" y="155520"/>
            <a:ext cx="10515240" cy="525240"/>
          </a:xfrm>
          <a:prstGeom prst="rect">
            <a:avLst/>
          </a:prstGeom>
          <a:noFill/>
          <a:ln>
            <a:noFill/>
          </a:ln>
        </p:spPr>
        <p:txBody>
          <a:bodyPr anchor="ctr">
            <a:normAutofit fontScale="84500" lnSpcReduction="20000"/>
          </a:bodyPr>
          <a:lstStyle/>
          <a:p>
            <a:pPr algn="ctr">
              <a:lnSpc>
                <a:spcPct val="90000"/>
              </a:lnSpc>
            </a:pPr>
            <a:r>
              <a:rPr lang="en-US" sz="4400" b="1" strike="noStrike" spc="-1">
                <a:solidFill>
                  <a:srgbClr val="002060"/>
                </a:solidFill>
                <a:latin typeface="Calibri Light"/>
              </a:rPr>
              <a:t>Observation until now</a:t>
            </a:r>
            <a:endParaRPr lang="en-US" sz="4400" b="0" strike="noStrike" spc="-1">
              <a:solidFill>
                <a:srgbClr val="000000"/>
              </a:solidFill>
              <a:latin typeface="Calibri"/>
            </a:endParaRPr>
          </a:p>
        </p:txBody>
      </p:sp>
      <p:sp>
        <p:nvSpPr>
          <p:cNvPr id="166" name="TextShape 2"/>
          <p:cNvSpPr txBox="1"/>
          <p:nvPr/>
        </p:nvSpPr>
        <p:spPr>
          <a:xfrm>
            <a:off x="685800" y="1119240"/>
            <a:ext cx="11320200" cy="5236920"/>
          </a:xfrm>
          <a:prstGeom prst="rect">
            <a:avLst/>
          </a:prstGeom>
          <a:noFill/>
          <a:ln>
            <a:noFill/>
          </a:ln>
        </p:spPr>
        <p:txBody>
          <a:bodyPr>
            <a:noAutofit/>
          </a:bodyPr>
          <a:lstStyle/>
          <a:p>
            <a:pPr marL="228600" indent="-228240">
              <a:lnSpc>
                <a:spcPct val="90000"/>
              </a:lnSpc>
              <a:spcBef>
                <a:spcPts val="1001"/>
              </a:spcBef>
              <a:buClr>
                <a:srgbClr val="0070C0"/>
              </a:buClr>
              <a:buFont typeface="Arial"/>
              <a:buChar char="•"/>
            </a:pPr>
            <a:r>
              <a:rPr lang="en-US" sz="2800" b="1" strike="noStrike" spc="-1" dirty="0">
                <a:solidFill>
                  <a:srgbClr val="0070C0"/>
                </a:solidFill>
                <a:latin typeface="Calibri"/>
              </a:rPr>
              <a:t>Very deep networks</a:t>
            </a:r>
            <a:r>
              <a:rPr lang="en-US" sz="2800" b="0" strike="noStrike" spc="-1" dirty="0">
                <a:solidFill>
                  <a:srgbClr val="0070C0"/>
                </a:solidFill>
                <a:latin typeface="Calibri"/>
              </a:rPr>
              <a:t> are prone to </a:t>
            </a:r>
            <a:r>
              <a:rPr lang="en-US" sz="2800" b="1" strike="noStrike" spc="-1" dirty="0">
                <a:solidFill>
                  <a:srgbClr val="0070C0"/>
                </a:solidFill>
                <a:latin typeface="Calibri"/>
              </a:rPr>
              <a:t>overfitting</a:t>
            </a:r>
            <a:endParaRPr lang="en-US" sz="2800" spc="-1" dirty="0">
              <a:solidFill>
                <a:srgbClr val="0070C0"/>
              </a:solidFill>
              <a:latin typeface="Calibri"/>
            </a:endParaRPr>
          </a:p>
          <a:p>
            <a:pPr marL="228600" indent="-228240">
              <a:lnSpc>
                <a:spcPct val="90000"/>
              </a:lnSpc>
              <a:spcBef>
                <a:spcPts val="1001"/>
              </a:spcBef>
              <a:buClr>
                <a:srgbClr val="0070C0"/>
              </a:buClr>
              <a:buFont typeface="Arial"/>
              <a:buChar char="•"/>
            </a:pPr>
            <a:r>
              <a:rPr lang="en-US" sz="2800" b="0" strike="noStrike" spc="-1" dirty="0">
                <a:solidFill>
                  <a:srgbClr val="0070C0"/>
                </a:solidFill>
                <a:latin typeface="Calibri"/>
              </a:rPr>
              <a:t>It also hard to pass gradient updates through the entire network</a:t>
            </a:r>
          </a:p>
          <a:p>
            <a:pPr marL="228600" indent="-228240">
              <a:lnSpc>
                <a:spcPct val="90000"/>
              </a:lnSpc>
              <a:spcBef>
                <a:spcPts val="1001"/>
              </a:spcBef>
              <a:buClr>
                <a:srgbClr val="0070C0"/>
              </a:buClr>
              <a:buFont typeface="Arial"/>
              <a:buChar char="•"/>
            </a:pPr>
            <a:r>
              <a:rPr lang="en-US" sz="2800" b="0" strike="noStrike" spc="-1" dirty="0">
                <a:solidFill>
                  <a:srgbClr val="0070C0"/>
                </a:solidFill>
                <a:latin typeface="Calibri"/>
              </a:rPr>
              <a:t>Naively stacking large convolution operations is </a:t>
            </a:r>
            <a:r>
              <a:rPr lang="en-US" sz="2800" b="1" strike="noStrike" spc="-1" dirty="0">
                <a:solidFill>
                  <a:srgbClr val="0070C0"/>
                </a:solidFill>
                <a:latin typeface="Calibri"/>
              </a:rPr>
              <a:t>computationally expensive</a:t>
            </a:r>
            <a:endParaRPr lang="en-US" sz="2800" spc="-1" dirty="0">
              <a:solidFill>
                <a:srgbClr val="0070C0"/>
              </a:solidFill>
              <a:latin typeface="Calibri"/>
            </a:endParaRPr>
          </a:p>
          <a:p>
            <a:pPr marL="228600" indent="-228240">
              <a:lnSpc>
                <a:spcPct val="90000"/>
              </a:lnSpc>
              <a:spcBef>
                <a:spcPts val="1001"/>
              </a:spcBef>
              <a:buClr>
                <a:srgbClr val="0070C0"/>
              </a:buClr>
              <a:buFont typeface="Arial"/>
              <a:buChar char="•"/>
            </a:pPr>
            <a:r>
              <a:rPr lang="en-US" sz="2800" b="0" strike="noStrike" spc="-1" dirty="0">
                <a:solidFill>
                  <a:srgbClr val="0070C0"/>
                </a:solidFill>
                <a:latin typeface="Calibri"/>
              </a:rPr>
              <a:t>And here comes </a:t>
            </a:r>
            <a:r>
              <a:rPr lang="en-US" sz="2800" b="0" strike="noStrike" spc="-1" dirty="0">
                <a:solidFill>
                  <a:srgbClr val="FF0000"/>
                </a:solidFill>
                <a:latin typeface="Calibri"/>
              </a:rPr>
              <a:t>Resnet</a:t>
            </a:r>
          </a:p>
          <a:p>
            <a:pPr>
              <a:lnSpc>
                <a:spcPct val="90000"/>
              </a:lnSpc>
              <a:spcBef>
                <a:spcPts val="1001"/>
              </a:spcBef>
            </a:pPr>
            <a:endParaRPr lang="en-US" sz="2800" b="0" strike="noStrike" spc="-1" dirty="0">
              <a:solidFill>
                <a:srgbClr val="0070C0"/>
              </a:solidFill>
              <a:latin typeface="Calibri"/>
            </a:endParaRPr>
          </a:p>
        </p:txBody>
      </p:sp>
    </p:spTree>
    <p:extLst>
      <p:ext uri="{BB962C8B-B14F-4D97-AF65-F5344CB8AC3E}">
        <p14:creationId xmlns:p14="http://schemas.microsoft.com/office/powerpoint/2010/main" val="31434541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 name="TextShape 1"/>
          <p:cNvSpPr txBox="1"/>
          <p:nvPr/>
        </p:nvSpPr>
        <p:spPr>
          <a:xfrm>
            <a:off x="1278720" y="155520"/>
            <a:ext cx="10515240" cy="525240"/>
          </a:xfrm>
          <a:prstGeom prst="rect">
            <a:avLst/>
          </a:prstGeom>
          <a:noFill/>
          <a:ln>
            <a:noFill/>
          </a:ln>
        </p:spPr>
        <p:txBody>
          <a:bodyPr anchor="ctr">
            <a:normAutofit fontScale="99500"/>
          </a:bodyPr>
          <a:lstStyle/>
          <a:p>
            <a:endParaRPr lang="en-US" sz="1800" b="0" strike="noStrike" spc="-1">
              <a:solidFill>
                <a:srgbClr val="000000"/>
              </a:solidFill>
              <a:latin typeface="Calibri"/>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 name="TextShape 1"/>
          <p:cNvSpPr txBox="1"/>
          <p:nvPr/>
        </p:nvSpPr>
        <p:spPr>
          <a:xfrm>
            <a:off x="1278720" y="155520"/>
            <a:ext cx="10515240" cy="525240"/>
          </a:xfrm>
          <a:prstGeom prst="rect">
            <a:avLst/>
          </a:prstGeom>
          <a:noFill/>
          <a:ln>
            <a:noFill/>
          </a:ln>
        </p:spPr>
        <p:txBody>
          <a:bodyPr anchor="ctr">
            <a:normAutofit fontScale="84500" lnSpcReduction="20000"/>
          </a:bodyPr>
          <a:lstStyle/>
          <a:p>
            <a:pPr algn="ctr">
              <a:lnSpc>
                <a:spcPct val="90000"/>
              </a:lnSpc>
            </a:pPr>
            <a:r>
              <a:rPr lang="en-US" sz="4400" b="1" strike="noStrike" spc="-1">
                <a:solidFill>
                  <a:srgbClr val="002060"/>
                </a:solidFill>
                <a:latin typeface="Calibri Light"/>
              </a:rPr>
              <a:t>Solution: Inception networks</a:t>
            </a:r>
            <a:endParaRPr lang="en-US" sz="4400" b="0" strike="noStrike" spc="-1">
              <a:solidFill>
                <a:srgbClr val="000000"/>
              </a:solidFill>
              <a:latin typeface="Calibri"/>
            </a:endParaRPr>
          </a:p>
        </p:txBody>
      </p:sp>
      <p:sp>
        <p:nvSpPr>
          <p:cNvPr id="169" name="TextShape 2"/>
          <p:cNvSpPr txBox="1"/>
          <p:nvPr/>
        </p:nvSpPr>
        <p:spPr>
          <a:xfrm>
            <a:off x="685800" y="1119240"/>
            <a:ext cx="11320200" cy="5236920"/>
          </a:xfrm>
          <a:prstGeom prst="rect">
            <a:avLst/>
          </a:prstGeom>
          <a:noFill/>
          <a:ln>
            <a:noFill/>
          </a:ln>
        </p:spPr>
        <p:txBody>
          <a:bodyPr>
            <a:normAutofit fontScale="96500"/>
          </a:bodyPr>
          <a:lstStyle/>
          <a:p>
            <a:pPr marL="228600" indent="-228240">
              <a:lnSpc>
                <a:spcPct val="90000"/>
              </a:lnSpc>
              <a:spcBef>
                <a:spcPts val="1001"/>
              </a:spcBef>
              <a:buClr>
                <a:srgbClr val="0070C0"/>
              </a:buClr>
              <a:buFont typeface="Arial"/>
              <a:buChar char="•"/>
            </a:pPr>
            <a:r>
              <a:rPr lang="en-US" sz="2800" b="0" strike="noStrike" spc="-1">
                <a:solidFill>
                  <a:srgbClr val="0070C0"/>
                </a:solidFill>
                <a:latin typeface="Calibri"/>
              </a:rPr>
              <a:t>The idea is to use different sizes for convolution kernels in parallel rather than using a single kernel size in a layer</a:t>
            </a:r>
          </a:p>
          <a:p>
            <a:pPr marL="228600" indent="-228240">
              <a:lnSpc>
                <a:spcPct val="90000"/>
              </a:lnSpc>
              <a:spcBef>
                <a:spcPts val="1001"/>
              </a:spcBef>
              <a:buClr>
                <a:srgbClr val="0070C0"/>
              </a:buClr>
              <a:buFont typeface="Arial"/>
              <a:buChar char="•"/>
            </a:pPr>
            <a:r>
              <a:rPr lang="en-US" sz="2800" b="0" strike="noStrike" spc="-1">
                <a:solidFill>
                  <a:srgbClr val="0070C0"/>
                </a:solidFill>
                <a:latin typeface="Calibri"/>
              </a:rPr>
              <a:t>This way, the network now has options in kernel sizes and the network can now learn features through the kernel that's best suited to the job </a:t>
            </a:r>
          </a:p>
          <a:p>
            <a:pPr marL="228600" indent="-228240">
              <a:lnSpc>
                <a:spcPct val="90000"/>
              </a:lnSpc>
              <a:spcBef>
                <a:spcPts val="1001"/>
              </a:spcBef>
              <a:buClr>
                <a:srgbClr val="0070C0"/>
              </a:buClr>
              <a:buFont typeface="Arial"/>
              <a:buChar char="•"/>
            </a:pPr>
            <a:r>
              <a:rPr lang="en-US" sz="2800" b="0" strike="noStrike" spc="-1">
                <a:solidFill>
                  <a:srgbClr val="0070C0"/>
                </a:solidFill>
                <a:latin typeface="Calibri"/>
              </a:rPr>
              <a:t>Arranging kernels parallel to each other also makes the architecture sparse, which helps to ease the training for deeper networks</a:t>
            </a:r>
          </a:p>
          <a:p>
            <a:pPr marL="228600" indent="-228240">
              <a:lnSpc>
                <a:spcPct val="90000"/>
              </a:lnSpc>
              <a:spcBef>
                <a:spcPts val="1001"/>
              </a:spcBef>
              <a:buClr>
                <a:srgbClr val="0070C0"/>
              </a:buClr>
              <a:buFont typeface="Arial"/>
              <a:buChar char="•"/>
            </a:pPr>
            <a:r>
              <a:rPr lang="en-US" sz="2800" b="0" strike="noStrike" spc="-1">
                <a:solidFill>
                  <a:srgbClr val="0070C0"/>
                </a:solidFill>
                <a:latin typeface="Calibri"/>
              </a:rPr>
              <a:t>The typical InceptionNet uses three convolution kernels of sizes 1 x 1, 3 x 3, and 5 x 5 simultaneously</a:t>
            </a:r>
          </a:p>
          <a:p>
            <a:pPr marL="228600" indent="-228240">
              <a:lnSpc>
                <a:spcPct val="90000"/>
              </a:lnSpc>
              <a:spcBef>
                <a:spcPts val="1001"/>
              </a:spcBef>
              <a:buClr>
                <a:srgbClr val="0070C0"/>
              </a:buClr>
              <a:buFont typeface="Arial"/>
              <a:buChar char="•"/>
            </a:pPr>
            <a:r>
              <a:rPr lang="en-US" sz="2800" b="0" strike="noStrike" spc="-1">
                <a:solidFill>
                  <a:srgbClr val="0070C0"/>
                </a:solidFill>
                <a:latin typeface="Calibri"/>
              </a:rPr>
              <a:t>The results from all these three kernels are concatenated to form a single</a:t>
            </a:r>
            <a:br/>
            <a:r>
              <a:rPr lang="en-US" sz="2800" b="0" strike="noStrike" spc="-1">
                <a:solidFill>
                  <a:srgbClr val="0070C0"/>
                </a:solidFill>
                <a:latin typeface="Calibri"/>
              </a:rPr>
              <a:t>output vector, which acts as the input for the next layer </a:t>
            </a:r>
          </a:p>
          <a:p>
            <a:pPr marL="228600" indent="-228240">
              <a:lnSpc>
                <a:spcPct val="90000"/>
              </a:lnSpc>
              <a:spcBef>
                <a:spcPts val="1001"/>
              </a:spcBef>
              <a:buClr>
                <a:srgbClr val="0070C0"/>
              </a:buClr>
              <a:buFont typeface="Arial"/>
              <a:buChar char="•"/>
            </a:pPr>
            <a:r>
              <a:rPr lang="en-US" sz="2800" b="0" strike="noStrike" spc="-1">
                <a:solidFill>
                  <a:srgbClr val="0070C0"/>
                </a:solidFill>
                <a:latin typeface="Calibri"/>
              </a:rPr>
              <a:t>The inception layer also adds 1 x 1 convolutions before the 3 x 3 and 5 x 5 kernels in order to reduce the size</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 name="TextShape 1"/>
          <p:cNvSpPr txBox="1"/>
          <p:nvPr/>
        </p:nvSpPr>
        <p:spPr>
          <a:xfrm>
            <a:off x="1278720" y="155520"/>
            <a:ext cx="10515240" cy="525240"/>
          </a:xfrm>
          <a:prstGeom prst="rect">
            <a:avLst/>
          </a:prstGeom>
          <a:noFill/>
          <a:ln>
            <a:noFill/>
          </a:ln>
        </p:spPr>
        <p:txBody>
          <a:bodyPr anchor="ctr">
            <a:noAutofit/>
          </a:bodyPr>
          <a:lstStyle/>
          <a:p>
            <a:pPr algn="ctr">
              <a:lnSpc>
                <a:spcPct val="90000"/>
              </a:lnSpc>
            </a:pPr>
            <a:r>
              <a:rPr lang="en-US" sz="3200" b="1" strike="noStrike" spc="-1">
                <a:solidFill>
                  <a:srgbClr val="002060"/>
                </a:solidFill>
                <a:latin typeface="Calibri Light"/>
              </a:rPr>
              <a:t>ImageNet Large Scale Visual Recognition Challenge (ILSVRC)</a:t>
            </a:r>
            <a:endParaRPr lang="en-US" sz="3200" b="0" strike="noStrike" spc="-1">
              <a:solidFill>
                <a:srgbClr val="000000"/>
              </a:solidFill>
              <a:latin typeface="Calibri"/>
            </a:endParaRPr>
          </a:p>
        </p:txBody>
      </p:sp>
      <p:pic>
        <p:nvPicPr>
          <p:cNvPr id="171" name="Picture 2"/>
          <p:cNvPicPr/>
          <p:nvPr/>
        </p:nvPicPr>
        <p:blipFill>
          <a:blip r:embed="rId2"/>
          <a:stretch/>
        </p:blipFill>
        <p:spPr>
          <a:xfrm>
            <a:off x="2088720" y="1010520"/>
            <a:ext cx="8678520" cy="5237280"/>
          </a:xfrm>
          <a:prstGeom prst="rect">
            <a:avLst/>
          </a:prstGeom>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 name="TextShape 1"/>
          <p:cNvSpPr txBox="1"/>
          <p:nvPr/>
        </p:nvSpPr>
        <p:spPr>
          <a:xfrm>
            <a:off x="1278720" y="155520"/>
            <a:ext cx="10515240" cy="525240"/>
          </a:xfrm>
          <a:prstGeom prst="rect">
            <a:avLst/>
          </a:prstGeom>
          <a:noFill/>
          <a:ln>
            <a:noFill/>
          </a:ln>
        </p:spPr>
        <p:txBody>
          <a:bodyPr anchor="ctr">
            <a:normAutofit fontScale="84500" lnSpcReduction="20000"/>
          </a:bodyPr>
          <a:lstStyle/>
          <a:p>
            <a:pPr algn="ctr">
              <a:lnSpc>
                <a:spcPct val="90000"/>
              </a:lnSpc>
            </a:pPr>
            <a:r>
              <a:rPr lang="en-US" sz="4400" b="1" strike="noStrike" spc="-1">
                <a:solidFill>
                  <a:srgbClr val="002060"/>
                </a:solidFill>
                <a:latin typeface="Calibri Light"/>
              </a:rPr>
              <a:t>Inception Network (GoogleNet)</a:t>
            </a:r>
            <a:endParaRPr lang="en-US" sz="4400" b="0" strike="noStrike" spc="-1">
              <a:solidFill>
                <a:srgbClr val="000000"/>
              </a:solidFill>
              <a:latin typeface="Calibri"/>
            </a:endParaRPr>
          </a:p>
        </p:txBody>
      </p:sp>
      <p:pic>
        <p:nvPicPr>
          <p:cNvPr id="173" name="Picture 2"/>
          <p:cNvPicPr/>
          <p:nvPr/>
        </p:nvPicPr>
        <p:blipFill>
          <a:blip r:embed="rId2"/>
          <a:stretch/>
        </p:blipFill>
        <p:spPr>
          <a:xfrm>
            <a:off x="1038240" y="1635840"/>
            <a:ext cx="5210280" cy="2891160"/>
          </a:xfrm>
          <a:prstGeom prst="rect">
            <a:avLst/>
          </a:prstGeom>
          <a:ln>
            <a:noFill/>
          </a:ln>
        </p:spPr>
      </p:pic>
      <p:pic>
        <p:nvPicPr>
          <p:cNvPr id="174" name="Picture 2"/>
          <p:cNvPicPr/>
          <p:nvPr/>
        </p:nvPicPr>
        <p:blipFill>
          <a:blip r:embed="rId3"/>
          <a:stretch/>
        </p:blipFill>
        <p:spPr>
          <a:xfrm>
            <a:off x="6248880" y="1635840"/>
            <a:ext cx="5400360" cy="2695320"/>
          </a:xfrm>
          <a:prstGeom prst="rect">
            <a:avLst/>
          </a:prstGeom>
          <a:ln>
            <a:noFill/>
          </a:ln>
        </p:spPr>
      </p:pic>
      <p:grpSp>
        <p:nvGrpSpPr>
          <p:cNvPr id="175" name="Group 2"/>
          <p:cNvGrpSpPr/>
          <p:nvPr/>
        </p:nvGrpSpPr>
        <p:grpSpPr>
          <a:xfrm>
            <a:off x="0" y="0"/>
            <a:ext cx="0" cy="0"/>
            <a:chOff x="0" y="0"/>
            <a:chExt cx="0" cy="0"/>
          </a:xfrm>
        </p:grpSpPr>
      </p:grpSp>
      <p:grpSp>
        <p:nvGrpSpPr>
          <p:cNvPr id="176" name="Group 3"/>
          <p:cNvGrpSpPr/>
          <p:nvPr/>
        </p:nvGrpSpPr>
        <p:grpSpPr>
          <a:xfrm>
            <a:off x="0" y="0"/>
            <a:ext cx="0" cy="0"/>
            <a:chOff x="0" y="0"/>
            <a:chExt cx="0" cy="0"/>
          </a:xfrm>
        </p:grpSpPr>
      </p:grpSp>
      <p:grpSp>
        <p:nvGrpSpPr>
          <p:cNvPr id="177" name="Group 4"/>
          <p:cNvGrpSpPr/>
          <p:nvPr/>
        </p:nvGrpSpPr>
        <p:grpSpPr>
          <a:xfrm>
            <a:off x="0" y="0"/>
            <a:ext cx="0" cy="0"/>
            <a:chOff x="0" y="0"/>
            <a:chExt cx="0" cy="0"/>
          </a:xfrm>
        </p:grpSpPr>
      </p:gr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 name="TextShape 1"/>
          <p:cNvSpPr txBox="1"/>
          <p:nvPr/>
        </p:nvSpPr>
        <p:spPr>
          <a:xfrm>
            <a:off x="1278720" y="155520"/>
            <a:ext cx="10515240" cy="525240"/>
          </a:xfrm>
          <a:prstGeom prst="rect">
            <a:avLst/>
          </a:prstGeom>
          <a:noFill/>
          <a:ln>
            <a:noFill/>
          </a:ln>
        </p:spPr>
        <p:txBody>
          <a:bodyPr anchor="ctr">
            <a:normAutofit fontScale="85000" lnSpcReduction="20000"/>
          </a:bodyPr>
          <a:lstStyle/>
          <a:p>
            <a:pPr algn="ctr">
              <a:lnSpc>
                <a:spcPct val="90000"/>
              </a:lnSpc>
            </a:pPr>
            <a:r>
              <a:rPr lang="en-US" sz="4400" b="1" strike="noStrike" spc="-1">
                <a:solidFill>
                  <a:srgbClr val="002060"/>
                </a:solidFill>
                <a:latin typeface="Calibri Light"/>
              </a:rPr>
              <a:t>GoogleNet: The complete architecture</a:t>
            </a:r>
            <a:endParaRPr lang="en-US" sz="4400" b="0" strike="noStrike" spc="-1">
              <a:solidFill>
                <a:srgbClr val="000000"/>
              </a:solidFill>
              <a:latin typeface="Calibri"/>
            </a:endParaRPr>
          </a:p>
        </p:txBody>
      </p:sp>
      <p:grpSp>
        <p:nvGrpSpPr>
          <p:cNvPr id="187" name="Group 2"/>
          <p:cNvGrpSpPr/>
          <p:nvPr/>
        </p:nvGrpSpPr>
        <p:grpSpPr>
          <a:xfrm>
            <a:off x="0" y="0"/>
            <a:ext cx="0" cy="0"/>
            <a:chOff x="0" y="0"/>
            <a:chExt cx="0" cy="0"/>
          </a:xfrm>
        </p:grpSpPr>
      </p:grpSp>
      <p:grpSp>
        <p:nvGrpSpPr>
          <p:cNvPr id="188" name="Group 3"/>
          <p:cNvGrpSpPr/>
          <p:nvPr/>
        </p:nvGrpSpPr>
        <p:grpSpPr>
          <a:xfrm>
            <a:off x="0" y="0"/>
            <a:ext cx="0" cy="0"/>
            <a:chOff x="0" y="0"/>
            <a:chExt cx="0" cy="0"/>
          </a:xfrm>
        </p:grpSpPr>
      </p:grpSp>
      <p:grpSp>
        <p:nvGrpSpPr>
          <p:cNvPr id="189" name="Group 4"/>
          <p:cNvGrpSpPr/>
          <p:nvPr/>
        </p:nvGrpSpPr>
        <p:grpSpPr>
          <a:xfrm>
            <a:off x="0" y="0"/>
            <a:ext cx="0" cy="0"/>
            <a:chOff x="0" y="0"/>
            <a:chExt cx="0" cy="0"/>
          </a:xfrm>
        </p:grpSpPr>
      </p:grpSp>
      <p:grpSp>
        <p:nvGrpSpPr>
          <p:cNvPr id="190" name="Group 5"/>
          <p:cNvGrpSpPr/>
          <p:nvPr/>
        </p:nvGrpSpPr>
        <p:grpSpPr>
          <a:xfrm>
            <a:off x="0" y="0"/>
            <a:ext cx="0" cy="0"/>
            <a:chOff x="0" y="0"/>
            <a:chExt cx="0" cy="0"/>
          </a:xfrm>
        </p:grpSpPr>
      </p:grpSp>
      <p:pic>
        <p:nvPicPr>
          <p:cNvPr id="3" name="Picture 2">
            <a:extLst>
              <a:ext uri="{FF2B5EF4-FFF2-40B4-BE49-F238E27FC236}">
                <a16:creationId xmlns:a16="http://schemas.microsoft.com/office/drawing/2014/main" id="{3C2EBFEC-CD4D-475B-8CDE-F3BA3E56806C}"/>
              </a:ext>
            </a:extLst>
          </p:cNvPr>
          <p:cNvPicPr>
            <a:picLocks noChangeAspect="1"/>
          </p:cNvPicPr>
          <p:nvPr/>
        </p:nvPicPr>
        <p:blipFill>
          <a:blip r:embed="rId2"/>
          <a:stretch>
            <a:fillRect/>
          </a:stretch>
        </p:blipFill>
        <p:spPr>
          <a:xfrm rot="5400000">
            <a:off x="3440103" y="-956740"/>
            <a:ext cx="5311793" cy="9172495"/>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 name="TextShape 1"/>
          <p:cNvSpPr txBox="1"/>
          <p:nvPr/>
        </p:nvSpPr>
        <p:spPr>
          <a:xfrm>
            <a:off x="1278720" y="155520"/>
            <a:ext cx="10515240" cy="525240"/>
          </a:xfrm>
          <a:prstGeom prst="rect">
            <a:avLst/>
          </a:prstGeom>
          <a:noFill/>
          <a:ln>
            <a:noFill/>
          </a:ln>
        </p:spPr>
        <p:txBody>
          <a:bodyPr anchor="ctr">
            <a:normAutofit fontScale="85000" lnSpcReduction="20000"/>
          </a:bodyPr>
          <a:lstStyle/>
          <a:p>
            <a:pPr algn="ctr">
              <a:lnSpc>
                <a:spcPct val="90000"/>
              </a:lnSpc>
            </a:pPr>
            <a:r>
              <a:rPr lang="en-US" sz="4400" b="1" strike="noStrike" spc="-1">
                <a:solidFill>
                  <a:srgbClr val="002060"/>
                </a:solidFill>
                <a:latin typeface="Calibri Light"/>
              </a:rPr>
              <a:t>GoogleNet (collection of inception modules)</a:t>
            </a:r>
            <a:endParaRPr lang="en-US" sz="4400" b="0" strike="noStrike" spc="-1">
              <a:solidFill>
                <a:srgbClr val="000000"/>
              </a:solidFill>
              <a:latin typeface="Calibri"/>
            </a:endParaRPr>
          </a:p>
        </p:txBody>
      </p:sp>
      <p:pic>
        <p:nvPicPr>
          <p:cNvPr id="179" name="Picture 3"/>
          <p:cNvPicPr/>
          <p:nvPr/>
        </p:nvPicPr>
        <p:blipFill>
          <a:blip r:embed="rId2"/>
          <a:stretch/>
        </p:blipFill>
        <p:spPr>
          <a:xfrm>
            <a:off x="5937840" y="1078560"/>
            <a:ext cx="2790360" cy="4933440"/>
          </a:xfrm>
          <a:prstGeom prst="rect">
            <a:avLst/>
          </a:prstGeom>
          <a:ln>
            <a:noFill/>
          </a:ln>
        </p:spPr>
      </p:pic>
      <p:pic>
        <p:nvPicPr>
          <p:cNvPr id="180" name="Picture 4"/>
          <p:cNvPicPr/>
          <p:nvPr/>
        </p:nvPicPr>
        <p:blipFill>
          <a:blip r:embed="rId3"/>
          <a:stretch/>
        </p:blipFill>
        <p:spPr>
          <a:xfrm>
            <a:off x="2183400" y="2548080"/>
            <a:ext cx="3485880" cy="2209320"/>
          </a:xfrm>
          <a:prstGeom prst="rect">
            <a:avLst/>
          </a:prstGeom>
          <a:ln>
            <a:noFill/>
          </a:ln>
        </p:spPr>
      </p:pic>
      <p:grpSp>
        <p:nvGrpSpPr>
          <p:cNvPr id="181" name="Group 2"/>
          <p:cNvGrpSpPr/>
          <p:nvPr/>
        </p:nvGrpSpPr>
        <p:grpSpPr>
          <a:xfrm>
            <a:off x="0" y="0"/>
            <a:ext cx="0" cy="0"/>
            <a:chOff x="0" y="0"/>
            <a:chExt cx="0" cy="0"/>
          </a:xfrm>
        </p:grpSpPr>
      </p:grpSp>
      <p:grpSp>
        <p:nvGrpSpPr>
          <p:cNvPr id="182" name="Group 3"/>
          <p:cNvGrpSpPr/>
          <p:nvPr/>
        </p:nvGrpSpPr>
        <p:grpSpPr>
          <a:xfrm>
            <a:off x="0" y="0"/>
            <a:ext cx="0" cy="0"/>
            <a:chOff x="0" y="0"/>
            <a:chExt cx="0" cy="0"/>
          </a:xfrm>
        </p:grpSpPr>
      </p:grpSp>
      <p:grpSp>
        <p:nvGrpSpPr>
          <p:cNvPr id="183" name="Group 4"/>
          <p:cNvGrpSpPr/>
          <p:nvPr/>
        </p:nvGrpSpPr>
        <p:grpSpPr>
          <a:xfrm>
            <a:off x="0" y="0"/>
            <a:ext cx="0" cy="0"/>
            <a:chOff x="0" y="0"/>
            <a:chExt cx="0" cy="0"/>
          </a:xfrm>
        </p:grpSpPr>
      </p:grpSp>
      <p:grpSp>
        <p:nvGrpSpPr>
          <p:cNvPr id="184" name="Group 5"/>
          <p:cNvGrpSpPr/>
          <p:nvPr/>
        </p:nvGrpSpPr>
        <p:grpSpPr>
          <a:xfrm>
            <a:off x="0" y="0"/>
            <a:ext cx="0" cy="0"/>
            <a:chOff x="0" y="0"/>
            <a:chExt cx="0" cy="0"/>
          </a:xfrm>
        </p:grpSpPr>
      </p:gr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 name="TextShape 1"/>
          <p:cNvSpPr txBox="1"/>
          <p:nvPr/>
        </p:nvSpPr>
        <p:spPr>
          <a:xfrm>
            <a:off x="1278720" y="155520"/>
            <a:ext cx="10515240" cy="525240"/>
          </a:xfrm>
          <a:prstGeom prst="rect">
            <a:avLst/>
          </a:prstGeom>
          <a:noFill/>
          <a:ln>
            <a:noFill/>
          </a:ln>
        </p:spPr>
        <p:txBody>
          <a:bodyPr anchor="ctr">
            <a:normAutofit fontScale="85000" lnSpcReduction="20000"/>
          </a:bodyPr>
          <a:lstStyle/>
          <a:p>
            <a:pPr algn="ctr">
              <a:lnSpc>
                <a:spcPct val="90000"/>
              </a:lnSpc>
            </a:pPr>
            <a:r>
              <a:rPr lang="en-US" sz="4400" b="1" strike="noStrike" spc="-1">
                <a:solidFill>
                  <a:srgbClr val="002060"/>
                </a:solidFill>
                <a:latin typeface="Calibri Light"/>
              </a:rPr>
              <a:t>However… The computational complexity</a:t>
            </a:r>
            <a:endParaRPr lang="en-US" sz="4400" b="0" strike="noStrike" spc="-1">
              <a:solidFill>
                <a:srgbClr val="000000"/>
              </a:solidFill>
              <a:latin typeface="Calibri"/>
            </a:endParaRPr>
          </a:p>
        </p:txBody>
      </p:sp>
      <p:pic>
        <p:nvPicPr>
          <p:cNvPr id="192" name="Picture 3"/>
          <p:cNvPicPr/>
          <p:nvPr/>
        </p:nvPicPr>
        <p:blipFill>
          <a:blip r:embed="rId2"/>
          <a:stretch/>
        </p:blipFill>
        <p:spPr>
          <a:xfrm>
            <a:off x="543240" y="1526760"/>
            <a:ext cx="11408760" cy="3878640"/>
          </a:xfrm>
          <a:prstGeom prst="rect">
            <a:avLst/>
          </a:prstGeom>
          <a:ln>
            <a:noFill/>
          </a:ln>
        </p:spPr>
      </p:pic>
      <p:grpSp>
        <p:nvGrpSpPr>
          <p:cNvPr id="193" name="Group 2"/>
          <p:cNvGrpSpPr/>
          <p:nvPr/>
        </p:nvGrpSpPr>
        <p:grpSpPr>
          <a:xfrm>
            <a:off x="0" y="0"/>
            <a:ext cx="0" cy="0"/>
            <a:chOff x="0" y="0"/>
            <a:chExt cx="0" cy="0"/>
          </a:xfrm>
        </p:grpSpPr>
      </p:grpSp>
      <p:grpSp>
        <p:nvGrpSpPr>
          <p:cNvPr id="194" name="Group 3"/>
          <p:cNvGrpSpPr/>
          <p:nvPr/>
        </p:nvGrpSpPr>
        <p:grpSpPr>
          <a:xfrm>
            <a:off x="0" y="0"/>
            <a:ext cx="0" cy="0"/>
            <a:chOff x="0" y="0"/>
            <a:chExt cx="0" cy="0"/>
          </a:xfrm>
        </p:grpSpPr>
      </p:grpSp>
      <p:grpSp>
        <p:nvGrpSpPr>
          <p:cNvPr id="195" name="Group 4"/>
          <p:cNvGrpSpPr/>
          <p:nvPr/>
        </p:nvGrpSpPr>
        <p:grpSpPr>
          <a:xfrm>
            <a:off x="0" y="0"/>
            <a:ext cx="0" cy="0"/>
            <a:chOff x="0" y="0"/>
            <a:chExt cx="0" cy="0"/>
          </a:xfrm>
        </p:grpSpPr>
      </p:grpSp>
      <p:grpSp>
        <p:nvGrpSpPr>
          <p:cNvPr id="196" name="Group 5"/>
          <p:cNvGrpSpPr/>
          <p:nvPr/>
        </p:nvGrpSpPr>
        <p:grpSpPr>
          <a:xfrm>
            <a:off x="0" y="0"/>
            <a:ext cx="0" cy="0"/>
            <a:chOff x="0" y="0"/>
            <a:chExt cx="0" cy="0"/>
          </a:xfrm>
        </p:grpSpPr>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TextShape 1"/>
          <p:cNvSpPr txBox="1"/>
          <p:nvPr/>
        </p:nvSpPr>
        <p:spPr>
          <a:xfrm>
            <a:off x="1278720" y="155520"/>
            <a:ext cx="10515240" cy="525240"/>
          </a:xfrm>
          <a:prstGeom prst="rect">
            <a:avLst/>
          </a:prstGeom>
          <a:noFill/>
          <a:ln>
            <a:noFill/>
          </a:ln>
        </p:spPr>
        <p:txBody>
          <a:bodyPr anchor="ctr">
            <a:normAutofit fontScale="84500" lnSpcReduction="20000"/>
          </a:bodyPr>
          <a:lstStyle/>
          <a:p>
            <a:pPr algn="ctr">
              <a:lnSpc>
                <a:spcPct val="90000"/>
              </a:lnSpc>
            </a:pPr>
            <a:r>
              <a:rPr lang="en-US" sz="4400" b="1" strike="noStrike" spc="-1">
                <a:solidFill>
                  <a:srgbClr val="002060"/>
                </a:solidFill>
                <a:latin typeface="Calibri Light"/>
              </a:rPr>
              <a:t>Types of Layer: Pooling</a:t>
            </a:r>
            <a:endParaRPr lang="en-US" sz="4400" b="0" strike="noStrike" spc="-1">
              <a:solidFill>
                <a:srgbClr val="000000"/>
              </a:solidFill>
              <a:latin typeface="Calibri"/>
            </a:endParaRPr>
          </a:p>
        </p:txBody>
      </p:sp>
      <p:sp>
        <p:nvSpPr>
          <p:cNvPr id="99" name="TextShape 2"/>
          <p:cNvSpPr txBox="1"/>
          <p:nvPr/>
        </p:nvSpPr>
        <p:spPr>
          <a:xfrm>
            <a:off x="573480" y="758160"/>
            <a:ext cx="11320200" cy="1812240"/>
          </a:xfrm>
          <a:prstGeom prst="rect">
            <a:avLst/>
          </a:prstGeom>
          <a:noFill/>
          <a:ln>
            <a:noFill/>
          </a:ln>
        </p:spPr>
        <p:txBody>
          <a:bodyPr>
            <a:normAutofit/>
          </a:bodyPr>
          <a:lstStyle/>
          <a:p>
            <a:pPr marL="228600" indent="-228240">
              <a:lnSpc>
                <a:spcPct val="90000"/>
              </a:lnSpc>
              <a:spcBef>
                <a:spcPts val="1001"/>
              </a:spcBef>
              <a:buClr>
                <a:srgbClr val="0070C0"/>
              </a:buClr>
              <a:buFont typeface="Arial"/>
              <a:buChar char="•"/>
            </a:pPr>
            <a:r>
              <a:rPr lang="en-US" sz="2000" b="1" strike="noStrike" spc="-1">
                <a:solidFill>
                  <a:srgbClr val="0070C0"/>
                </a:solidFill>
                <a:latin typeface="Calibri"/>
              </a:rPr>
              <a:t>Pooling (POOL)</a:t>
            </a:r>
            <a:r>
              <a:rPr lang="en-US" sz="2000" b="0" strike="noStrike" spc="-1">
                <a:solidFill>
                  <a:srgbClr val="0070C0"/>
                </a:solidFill>
                <a:latin typeface="Calibri"/>
              </a:rPr>
              <a:t> ― The pooling layer (POOL) is a down sampling operation, typically applied after a convolution layer, which does some spatial invariance. In particular, max and average pooling are special kinds of pooling where the maximum and average value is taken, respectively.</a:t>
            </a:r>
          </a:p>
        </p:txBody>
      </p:sp>
      <p:pic>
        <p:nvPicPr>
          <p:cNvPr id="100" name="Picture 3"/>
          <p:cNvPicPr/>
          <p:nvPr/>
        </p:nvPicPr>
        <p:blipFill>
          <a:blip r:embed="rId2"/>
          <a:stretch/>
        </p:blipFill>
        <p:spPr>
          <a:xfrm>
            <a:off x="846360" y="1989360"/>
            <a:ext cx="9460440" cy="4868280"/>
          </a:xfrm>
          <a:prstGeom prst="rect">
            <a:avLst/>
          </a:prstGeom>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 name="TextShape 1"/>
          <p:cNvSpPr txBox="1"/>
          <p:nvPr/>
        </p:nvSpPr>
        <p:spPr>
          <a:xfrm>
            <a:off x="1278720" y="155520"/>
            <a:ext cx="10515240" cy="525240"/>
          </a:xfrm>
          <a:prstGeom prst="rect">
            <a:avLst/>
          </a:prstGeom>
          <a:noFill/>
          <a:ln>
            <a:noFill/>
          </a:ln>
        </p:spPr>
        <p:txBody>
          <a:bodyPr anchor="ctr">
            <a:normAutofit fontScale="84500" lnSpcReduction="20000"/>
          </a:bodyPr>
          <a:lstStyle/>
          <a:p>
            <a:pPr algn="ctr">
              <a:lnSpc>
                <a:spcPct val="90000"/>
              </a:lnSpc>
            </a:pPr>
            <a:r>
              <a:rPr lang="en-US" sz="4400" b="1" strike="noStrike" spc="-1">
                <a:solidFill>
                  <a:srgbClr val="002060"/>
                </a:solidFill>
                <a:latin typeface="Calibri Light"/>
              </a:rPr>
              <a:t>What do we do?</a:t>
            </a:r>
            <a:endParaRPr lang="en-US" sz="4400" b="0" strike="noStrike" spc="-1">
              <a:solidFill>
                <a:srgbClr val="000000"/>
              </a:solidFill>
              <a:latin typeface="Calibri"/>
            </a:endParaRPr>
          </a:p>
        </p:txBody>
      </p:sp>
      <p:pic>
        <p:nvPicPr>
          <p:cNvPr id="198" name="Picture 3"/>
          <p:cNvPicPr/>
          <p:nvPr/>
        </p:nvPicPr>
        <p:blipFill>
          <a:blip r:embed="rId2"/>
          <a:stretch/>
        </p:blipFill>
        <p:spPr>
          <a:xfrm>
            <a:off x="461520" y="1787760"/>
            <a:ext cx="11234160" cy="3823560"/>
          </a:xfrm>
          <a:prstGeom prst="rect">
            <a:avLst/>
          </a:prstGeom>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 name="TextShape 1"/>
          <p:cNvSpPr txBox="1"/>
          <p:nvPr/>
        </p:nvSpPr>
        <p:spPr>
          <a:xfrm>
            <a:off x="1278720" y="155520"/>
            <a:ext cx="10515240" cy="525240"/>
          </a:xfrm>
          <a:prstGeom prst="rect">
            <a:avLst/>
          </a:prstGeom>
          <a:noFill/>
          <a:ln>
            <a:noFill/>
          </a:ln>
        </p:spPr>
        <p:txBody>
          <a:bodyPr anchor="ctr">
            <a:normAutofit fontScale="84500" lnSpcReduction="20000"/>
          </a:bodyPr>
          <a:lstStyle/>
          <a:p>
            <a:pPr algn="ctr">
              <a:lnSpc>
                <a:spcPct val="90000"/>
              </a:lnSpc>
            </a:pPr>
            <a:r>
              <a:rPr lang="en-US" sz="4400" b="1" strike="noStrike" spc="-1">
                <a:solidFill>
                  <a:srgbClr val="002060"/>
                </a:solidFill>
                <a:latin typeface="Calibri Light"/>
              </a:rPr>
              <a:t>1X1 Convolution</a:t>
            </a:r>
            <a:endParaRPr lang="en-US" sz="4400" b="0" strike="noStrike" spc="-1">
              <a:solidFill>
                <a:srgbClr val="000000"/>
              </a:solidFill>
              <a:latin typeface="Calibri"/>
            </a:endParaRPr>
          </a:p>
        </p:txBody>
      </p:sp>
      <p:pic>
        <p:nvPicPr>
          <p:cNvPr id="200" name="Content Placeholder 11" descr="A close up of a logo&#10;&#10;Description automatically generated"/>
          <p:cNvPicPr/>
          <p:nvPr/>
        </p:nvPicPr>
        <p:blipFill>
          <a:blip r:embed="rId2"/>
          <a:stretch/>
        </p:blipFill>
        <p:spPr>
          <a:xfrm>
            <a:off x="1731240" y="1113840"/>
            <a:ext cx="3762000" cy="4276440"/>
          </a:xfrm>
          <a:prstGeom prst="rect">
            <a:avLst/>
          </a:prstGeom>
          <a:ln>
            <a:noFill/>
          </a:ln>
        </p:spPr>
      </p:pic>
      <p:pic>
        <p:nvPicPr>
          <p:cNvPr id="201" name="Content Placeholder 4" descr="A close up of a logo&#10;&#10;Description automatically generated"/>
          <p:cNvPicPr/>
          <p:nvPr/>
        </p:nvPicPr>
        <p:blipFill>
          <a:blip r:embed="rId3"/>
          <a:stretch/>
        </p:blipFill>
        <p:spPr>
          <a:xfrm>
            <a:off x="7042680" y="1025640"/>
            <a:ext cx="3809520" cy="4924080"/>
          </a:xfrm>
          <a:prstGeom prst="rect">
            <a:avLst/>
          </a:prstGeom>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 name="TextShape 1"/>
          <p:cNvSpPr txBox="1"/>
          <p:nvPr/>
        </p:nvSpPr>
        <p:spPr>
          <a:xfrm>
            <a:off x="1278720" y="155520"/>
            <a:ext cx="10515240" cy="525240"/>
          </a:xfrm>
          <a:prstGeom prst="rect">
            <a:avLst/>
          </a:prstGeom>
          <a:noFill/>
          <a:ln>
            <a:noFill/>
          </a:ln>
        </p:spPr>
        <p:txBody>
          <a:bodyPr anchor="ctr">
            <a:normAutofit fontScale="84500" lnSpcReduction="20000"/>
          </a:bodyPr>
          <a:lstStyle/>
          <a:p>
            <a:pPr algn="ctr">
              <a:lnSpc>
                <a:spcPct val="90000"/>
              </a:lnSpc>
            </a:pPr>
            <a:r>
              <a:rPr lang="en-US" sz="4400" b="1" strike="noStrike" spc="-1">
                <a:solidFill>
                  <a:srgbClr val="002060"/>
                </a:solidFill>
                <a:latin typeface="Calibri Light"/>
              </a:rPr>
              <a:t>Why 1X1 Convolution</a:t>
            </a:r>
            <a:endParaRPr lang="en-US" sz="4400" b="0" strike="noStrike" spc="-1">
              <a:solidFill>
                <a:srgbClr val="000000"/>
              </a:solidFill>
              <a:latin typeface="Calibri"/>
            </a:endParaRPr>
          </a:p>
        </p:txBody>
      </p:sp>
      <p:sp>
        <p:nvSpPr>
          <p:cNvPr id="203" name="TextShape 2"/>
          <p:cNvSpPr txBox="1"/>
          <p:nvPr/>
        </p:nvSpPr>
        <p:spPr>
          <a:xfrm>
            <a:off x="685800" y="1119240"/>
            <a:ext cx="11320200" cy="5236920"/>
          </a:xfrm>
          <a:prstGeom prst="rect">
            <a:avLst/>
          </a:prstGeom>
          <a:noFill/>
          <a:ln>
            <a:noFill/>
          </a:ln>
        </p:spPr>
        <p:txBody>
          <a:bodyPr>
            <a:noAutofit/>
          </a:bodyPr>
          <a:lstStyle/>
          <a:p>
            <a:pPr marL="228600" indent="-228240">
              <a:lnSpc>
                <a:spcPct val="90000"/>
              </a:lnSpc>
              <a:spcBef>
                <a:spcPts val="1001"/>
              </a:spcBef>
              <a:buClr>
                <a:srgbClr val="0070C0"/>
              </a:buClr>
              <a:buFont typeface="Arial"/>
              <a:buChar char="•"/>
            </a:pPr>
            <a:r>
              <a:rPr lang="en-US" sz="2800" b="0" strike="noStrike" spc="-1" dirty="0">
                <a:solidFill>
                  <a:srgbClr val="0070C0"/>
                </a:solidFill>
                <a:latin typeface="Calibri"/>
              </a:rPr>
              <a:t>Most simplistic explanation would be that 1x1 convolution leads to dimension reduction</a:t>
            </a:r>
          </a:p>
          <a:p>
            <a:pPr marL="228600" indent="-228240">
              <a:lnSpc>
                <a:spcPct val="90000"/>
              </a:lnSpc>
              <a:spcBef>
                <a:spcPts val="1001"/>
              </a:spcBef>
              <a:buClr>
                <a:srgbClr val="0070C0"/>
              </a:buClr>
              <a:buFont typeface="Arial"/>
              <a:buChar char="•"/>
            </a:pPr>
            <a:r>
              <a:rPr lang="en-US" sz="2800" b="0" strike="noStrike" spc="-1" dirty="0">
                <a:solidFill>
                  <a:srgbClr val="0070C0"/>
                </a:solidFill>
                <a:latin typeface="Calibri"/>
              </a:rPr>
              <a:t>For example, an image of 200 x 200 with 50 features on convolution with 20 filters of 1x1 would result in size of 200 x 200 x 20</a:t>
            </a:r>
          </a:p>
          <a:p>
            <a:pPr marL="228600" indent="-228240">
              <a:lnSpc>
                <a:spcPct val="90000"/>
              </a:lnSpc>
              <a:spcBef>
                <a:spcPts val="1001"/>
              </a:spcBef>
              <a:buClr>
                <a:srgbClr val="0070C0"/>
              </a:buClr>
              <a:buFont typeface="Arial"/>
              <a:buChar char="•"/>
            </a:pPr>
            <a:r>
              <a:rPr lang="en-US" sz="2800" b="0" strike="noStrike" spc="-1" dirty="0">
                <a:solidFill>
                  <a:srgbClr val="0070C0"/>
                </a:solidFill>
                <a:latin typeface="Calibri"/>
              </a:rPr>
              <a:t>Is this the best way to do dimensionality reduction in the convolutional neural network? What about the efficacy vs efficiency?</a:t>
            </a:r>
          </a:p>
          <a:p>
            <a:pPr>
              <a:lnSpc>
                <a:spcPct val="90000"/>
              </a:lnSpc>
              <a:spcBef>
                <a:spcPts val="1001"/>
              </a:spcBef>
              <a:tabLst>
                <a:tab pos="0" algn="l"/>
              </a:tabLst>
            </a:pPr>
            <a:br>
              <a:rPr dirty="0"/>
            </a:br>
            <a:endParaRPr lang="en-US" sz="2800" b="0" strike="noStrike" spc="-1" dirty="0">
              <a:solidFill>
                <a:srgbClr val="0070C0"/>
              </a:solidFill>
              <a:latin typeface="Calibri"/>
            </a:endParaRPr>
          </a:p>
        </p:txBody>
      </p:sp>
      <p:grpSp>
        <p:nvGrpSpPr>
          <p:cNvPr id="204" name="Group 3"/>
          <p:cNvGrpSpPr/>
          <p:nvPr/>
        </p:nvGrpSpPr>
        <p:grpSpPr>
          <a:xfrm>
            <a:off x="0" y="0"/>
            <a:ext cx="0" cy="0"/>
            <a:chOff x="0" y="0"/>
            <a:chExt cx="0" cy="0"/>
          </a:xfrm>
        </p:grpSpPr>
      </p:grpSp>
      <p:grpSp>
        <p:nvGrpSpPr>
          <p:cNvPr id="205" name="Group 4"/>
          <p:cNvGrpSpPr/>
          <p:nvPr/>
        </p:nvGrpSpPr>
        <p:grpSpPr>
          <a:xfrm>
            <a:off x="0" y="0"/>
            <a:ext cx="0" cy="0"/>
            <a:chOff x="0" y="0"/>
            <a:chExt cx="0" cy="0"/>
          </a:xfrm>
        </p:grpSpPr>
      </p:grpSp>
      <p:grpSp>
        <p:nvGrpSpPr>
          <p:cNvPr id="206" name="Group 5"/>
          <p:cNvGrpSpPr/>
          <p:nvPr/>
        </p:nvGrpSpPr>
        <p:grpSpPr>
          <a:xfrm>
            <a:off x="0" y="0"/>
            <a:ext cx="0" cy="0"/>
            <a:chOff x="0" y="0"/>
            <a:chExt cx="0" cy="0"/>
          </a:xfrm>
        </p:grpSpPr>
      </p:grpSp>
      <p:grpSp>
        <p:nvGrpSpPr>
          <p:cNvPr id="207" name="Group 6"/>
          <p:cNvGrpSpPr/>
          <p:nvPr/>
        </p:nvGrpSpPr>
        <p:grpSpPr>
          <a:xfrm>
            <a:off x="0" y="0"/>
            <a:ext cx="0" cy="0"/>
            <a:chOff x="0" y="0"/>
            <a:chExt cx="0" cy="0"/>
          </a:xfrm>
        </p:grpSpPr>
      </p:gr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8" name="Group 1"/>
          <p:cNvGrpSpPr/>
          <p:nvPr/>
        </p:nvGrpSpPr>
        <p:grpSpPr>
          <a:xfrm>
            <a:off x="0" y="0"/>
            <a:ext cx="0" cy="0"/>
            <a:chOff x="0" y="0"/>
            <a:chExt cx="0" cy="0"/>
          </a:xfrm>
        </p:grpSpPr>
      </p:grpSp>
      <p:grpSp>
        <p:nvGrpSpPr>
          <p:cNvPr id="209" name="Group 2"/>
          <p:cNvGrpSpPr/>
          <p:nvPr/>
        </p:nvGrpSpPr>
        <p:grpSpPr>
          <a:xfrm>
            <a:off x="0" y="0"/>
            <a:ext cx="0" cy="0"/>
            <a:chOff x="0" y="0"/>
            <a:chExt cx="0" cy="0"/>
          </a:xfrm>
        </p:grpSpPr>
      </p:grpSp>
      <p:grpSp>
        <p:nvGrpSpPr>
          <p:cNvPr id="210" name="Group 3"/>
          <p:cNvGrpSpPr/>
          <p:nvPr/>
        </p:nvGrpSpPr>
        <p:grpSpPr>
          <a:xfrm>
            <a:off x="0" y="0"/>
            <a:ext cx="0" cy="0"/>
            <a:chOff x="0" y="0"/>
            <a:chExt cx="0" cy="0"/>
          </a:xfrm>
        </p:grpSpPr>
      </p:grpSp>
      <p:grpSp>
        <p:nvGrpSpPr>
          <p:cNvPr id="211" name="Group 4"/>
          <p:cNvGrpSpPr/>
          <p:nvPr/>
        </p:nvGrpSpPr>
        <p:grpSpPr>
          <a:xfrm>
            <a:off x="0" y="0"/>
            <a:ext cx="0" cy="0"/>
            <a:chOff x="0" y="0"/>
            <a:chExt cx="0" cy="0"/>
          </a:xfrm>
        </p:grpSpPr>
      </p:grpSp>
      <p:grpSp>
        <p:nvGrpSpPr>
          <p:cNvPr id="212" name="Group 5"/>
          <p:cNvGrpSpPr/>
          <p:nvPr/>
        </p:nvGrpSpPr>
        <p:grpSpPr>
          <a:xfrm>
            <a:off x="0" y="0"/>
            <a:ext cx="0" cy="0"/>
            <a:chOff x="0" y="0"/>
            <a:chExt cx="0" cy="0"/>
          </a:xfrm>
        </p:grpSpPr>
      </p:grpSp>
      <p:grpSp>
        <p:nvGrpSpPr>
          <p:cNvPr id="213" name="Group 6"/>
          <p:cNvGrpSpPr/>
          <p:nvPr/>
        </p:nvGrpSpPr>
        <p:grpSpPr>
          <a:xfrm>
            <a:off x="0" y="0"/>
            <a:ext cx="0" cy="0"/>
            <a:chOff x="0" y="0"/>
            <a:chExt cx="0" cy="0"/>
          </a:xfrm>
        </p:grpSpPr>
      </p:grpSp>
      <p:grpSp>
        <p:nvGrpSpPr>
          <p:cNvPr id="214" name="Group 7"/>
          <p:cNvGrpSpPr/>
          <p:nvPr/>
        </p:nvGrpSpPr>
        <p:grpSpPr>
          <a:xfrm>
            <a:off x="0" y="0"/>
            <a:ext cx="0" cy="0"/>
            <a:chOff x="0" y="0"/>
            <a:chExt cx="0" cy="0"/>
          </a:xfrm>
        </p:grpSpPr>
      </p:gr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5" name="Group 1"/>
          <p:cNvGrpSpPr/>
          <p:nvPr/>
        </p:nvGrpSpPr>
        <p:grpSpPr>
          <a:xfrm>
            <a:off x="0" y="0"/>
            <a:ext cx="0" cy="0"/>
            <a:chOff x="0" y="0"/>
            <a:chExt cx="0" cy="0"/>
          </a:xfrm>
        </p:grpSpPr>
      </p:grpSp>
      <p:grpSp>
        <p:nvGrpSpPr>
          <p:cNvPr id="216" name="Group 2"/>
          <p:cNvGrpSpPr/>
          <p:nvPr/>
        </p:nvGrpSpPr>
        <p:grpSpPr>
          <a:xfrm>
            <a:off x="0" y="0"/>
            <a:ext cx="0" cy="0"/>
            <a:chOff x="0" y="0"/>
            <a:chExt cx="0" cy="0"/>
          </a:xfrm>
        </p:grpSpPr>
      </p:grpSp>
      <p:grpSp>
        <p:nvGrpSpPr>
          <p:cNvPr id="217" name="Group 3"/>
          <p:cNvGrpSpPr/>
          <p:nvPr/>
        </p:nvGrpSpPr>
        <p:grpSpPr>
          <a:xfrm>
            <a:off x="0" y="0"/>
            <a:ext cx="0" cy="0"/>
            <a:chOff x="0" y="0"/>
            <a:chExt cx="0" cy="0"/>
          </a:xfrm>
        </p:grpSpPr>
      </p:grpSp>
      <p:grpSp>
        <p:nvGrpSpPr>
          <p:cNvPr id="218" name="Group 4"/>
          <p:cNvGrpSpPr/>
          <p:nvPr/>
        </p:nvGrpSpPr>
        <p:grpSpPr>
          <a:xfrm>
            <a:off x="0" y="0"/>
            <a:ext cx="0" cy="0"/>
            <a:chOff x="0" y="0"/>
            <a:chExt cx="0" cy="0"/>
          </a:xfrm>
        </p:grpSpPr>
      </p:grpSp>
      <p:grpSp>
        <p:nvGrpSpPr>
          <p:cNvPr id="219" name="Group 5"/>
          <p:cNvGrpSpPr/>
          <p:nvPr/>
        </p:nvGrpSpPr>
        <p:grpSpPr>
          <a:xfrm>
            <a:off x="0" y="0"/>
            <a:ext cx="0" cy="0"/>
            <a:chOff x="0" y="0"/>
            <a:chExt cx="0" cy="0"/>
          </a:xfrm>
        </p:grpSpPr>
      </p:grpSp>
      <p:grpSp>
        <p:nvGrpSpPr>
          <p:cNvPr id="220" name="Group 6"/>
          <p:cNvGrpSpPr/>
          <p:nvPr/>
        </p:nvGrpSpPr>
        <p:grpSpPr>
          <a:xfrm>
            <a:off x="0" y="0"/>
            <a:ext cx="0" cy="0"/>
            <a:chOff x="0" y="0"/>
            <a:chExt cx="0" cy="0"/>
          </a:xfrm>
        </p:grpSpPr>
      </p:grpSp>
      <p:grpSp>
        <p:nvGrpSpPr>
          <p:cNvPr id="221" name="Group 7"/>
          <p:cNvGrpSpPr/>
          <p:nvPr/>
        </p:nvGrpSpPr>
        <p:grpSpPr>
          <a:xfrm>
            <a:off x="0" y="0"/>
            <a:ext cx="0" cy="0"/>
            <a:chOff x="0" y="0"/>
            <a:chExt cx="0" cy="0"/>
          </a:xfrm>
        </p:grpSpPr>
      </p:grpSp>
      <p:grpSp>
        <p:nvGrpSpPr>
          <p:cNvPr id="222" name="Group 8"/>
          <p:cNvGrpSpPr/>
          <p:nvPr/>
        </p:nvGrpSpPr>
        <p:grpSpPr>
          <a:xfrm>
            <a:off x="0" y="0"/>
            <a:ext cx="0" cy="0"/>
            <a:chOff x="0" y="0"/>
            <a:chExt cx="0" cy="0"/>
          </a:xfrm>
        </p:grpSpPr>
      </p:grpSp>
      <p:grpSp>
        <p:nvGrpSpPr>
          <p:cNvPr id="223" name="Group 9"/>
          <p:cNvGrpSpPr/>
          <p:nvPr/>
        </p:nvGrpSpPr>
        <p:grpSpPr>
          <a:xfrm>
            <a:off x="0" y="0"/>
            <a:ext cx="0" cy="0"/>
            <a:chOff x="0" y="0"/>
            <a:chExt cx="0" cy="0"/>
          </a:xfrm>
        </p:grpSpPr>
      </p:grpSp>
      <p:grpSp>
        <p:nvGrpSpPr>
          <p:cNvPr id="224" name="Group 10"/>
          <p:cNvGrpSpPr/>
          <p:nvPr/>
        </p:nvGrpSpPr>
        <p:grpSpPr>
          <a:xfrm>
            <a:off x="0" y="0"/>
            <a:ext cx="0" cy="0"/>
            <a:chOff x="0" y="0"/>
            <a:chExt cx="0" cy="0"/>
          </a:xfrm>
        </p:grpSpPr>
      </p:gr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3905006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 name="TextShape 1"/>
          <p:cNvSpPr txBox="1"/>
          <p:nvPr/>
        </p:nvSpPr>
        <p:spPr>
          <a:xfrm>
            <a:off x="1278720" y="155520"/>
            <a:ext cx="10515240" cy="525240"/>
          </a:xfrm>
          <a:prstGeom prst="rect">
            <a:avLst/>
          </a:prstGeom>
          <a:noFill/>
          <a:ln>
            <a:noFill/>
          </a:ln>
        </p:spPr>
        <p:txBody>
          <a:bodyPr anchor="ctr">
            <a:normAutofit fontScale="84500" lnSpcReduction="20000"/>
          </a:bodyPr>
          <a:lstStyle/>
          <a:p>
            <a:pPr algn="ctr">
              <a:lnSpc>
                <a:spcPct val="90000"/>
              </a:lnSpc>
            </a:pPr>
            <a:r>
              <a:rPr lang="en-US" sz="4400" b="1" strike="noStrike" spc="-1">
                <a:solidFill>
                  <a:srgbClr val="002060"/>
                </a:solidFill>
                <a:latin typeface="Calibri Light"/>
              </a:rPr>
              <a:t>Why 1X1 Convolution</a:t>
            </a:r>
            <a:endParaRPr lang="en-US" sz="4400" b="0" strike="noStrike" spc="-1">
              <a:solidFill>
                <a:srgbClr val="000000"/>
              </a:solidFill>
              <a:latin typeface="Calibri"/>
            </a:endParaRPr>
          </a:p>
        </p:txBody>
      </p:sp>
      <p:sp>
        <p:nvSpPr>
          <p:cNvPr id="226" name="TextShape 2"/>
          <p:cNvSpPr txBox="1"/>
          <p:nvPr/>
        </p:nvSpPr>
        <p:spPr>
          <a:xfrm>
            <a:off x="685800" y="1119240"/>
            <a:ext cx="11320200" cy="5236920"/>
          </a:xfrm>
          <a:prstGeom prst="rect">
            <a:avLst/>
          </a:prstGeom>
          <a:noFill/>
          <a:ln>
            <a:noFill/>
          </a:ln>
        </p:spPr>
        <p:txBody>
          <a:bodyPr>
            <a:normAutofit fontScale="94000"/>
          </a:bodyPr>
          <a:lstStyle/>
          <a:p>
            <a:pPr marL="228600" indent="-228240">
              <a:lnSpc>
                <a:spcPct val="90000"/>
              </a:lnSpc>
              <a:spcBef>
                <a:spcPts val="1001"/>
              </a:spcBef>
              <a:buClr>
                <a:srgbClr val="0070C0"/>
              </a:buClr>
              <a:buFont typeface="Arial"/>
              <a:buChar char="•"/>
            </a:pPr>
            <a:r>
              <a:rPr lang="en-US" sz="2800" b="0" strike="noStrike" spc="-1">
                <a:solidFill>
                  <a:srgbClr val="0070C0"/>
                </a:solidFill>
                <a:latin typeface="Calibri"/>
              </a:rPr>
              <a:t>Although 1x1 convolution is a ‘feature pooling’ technique, there is more to it than just sum pooling of features across various channels/feature-maps of a given layer </a:t>
            </a:r>
          </a:p>
          <a:p>
            <a:pPr marL="228600" indent="-228240">
              <a:lnSpc>
                <a:spcPct val="90000"/>
              </a:lnSpc>
              <a:spcBef>
                <a:spcPts val="1001"/>
              </a:spcBef>
              <a:buClr>
                <a:srgbClr val="0070C0"/>
              </a:buClr>
              <a:buFont typeface="Arial"/>
              <a:buChar char="•"/>
            </a:pPr>
            <a:r>
              <a:rPr lang="en-US" sz="2800" b="0" strike="noStrike" spc="-1">
                <a:solidFill>
                  <a:srgbClr val="0070C0"/>
                </a:solidFill>
                <a:latin typeface="Calibri"/>
              </a:rPr>
              <a:t>1x1 convolution acts like coordinate-dependent transformation in the filter space </a:t>
            </a:r>
          </a:p>
          <a:p>
            <a:pPr marL="228600" indent="-228240">
              <a:lnSpc>
                <a:spcPct val="90000"/>
              </a:lnSpc>
              <a:spcBef>
                <a:spcPts val="1001"/>
              </a:spcBef>
              <a:buClr>
                <a:srgbClr val="0070C0"/>
              </a:buClr>
              <a:buFont typeface="Arial"/>
              <a:buChar char="•"/>
            </a:pPr>
            <a:r>
              <a:rPr lang="en-US" sz="2800" b="0" strike="noStrike" spc="-1">
                <a:solidFill>
                  <a:srgbClr val="0070C0"/>
                </a:solidFill>
                <a:latin typeface="Calibri"/>
              </a:rPr>
              <a:t>This transformation is strictly linear, but in most of application of 1x1 convolution is succeeded by a non-linear activation layer like ReLU </a:t>
            </a:r>
          </a:p>
          <a:p>
            <a:pPr marL="228600" indent="-228240">
              <a:lnSpc>
                <a:spcPct val="90000"/>
              </a:lnSpc>
              <a:spcBef>
                <a:spcPts val="1001"/>
              </a:spcBef>
              <a:buClr>
                <a:srgbClr val="0070C0"/>
              </a:buClr>
              <a:buFont typeface="Arial"/>
              <a:buChar char="•"/>
            </a:pPr>
            <a:r>
              <a:rPr lang="en-US" sz="2800" b="0" strike="noStrike" spc="-1">
                <a:solidFill>
                  <a:srgbClr val="0070C0"/>
                </a:solidFill>
                <a:latin typeface="Calibri"/>
              </a:rPr>
              <a:t>This transformation is learned through the (stochastic) gradient descent</a:t>
            </a:r>
          </a:p>
          <a:p>
            <a:pPr marL="228600" indent="-228240">
              <a:lnSpc>
                <a:spcPct val="90000"/>
              </a:lnSpc>
              <a:spcBef>
                <a:spcPts val="1001"/>
              </a:spcBef>
              <a:buClr>
                <a:srgbClr val="0070C0"/>
              </a:buClr>
              <a:buFont typeface="Arial"/>
              <a:buChar char="•"/>
            </a:pPr>
            <a:r>
              <a:rPr lang="en-US" sz="2800" b="0" strike="noStrike" spc="-1">
                <a:solidFill>
                  <a:srgbClr val="0070C0"/>
                </a:solidFill>
                <a:latin typeface="Calibri"/>
              </a:rPr>
              <a:t>An important distinction is that it suffers with less over-fitting due to smaller kernel size (1x1)</a:t>
            </a:r>
            <a:br/>
            <a:r>
              <a:rPr lang="en-US" sz="2800" b="0" strike="noStrike" spc="-1">
                <a:solidFill>
                  <a:srgbClr val="0070C0"/>
                </a:solidFill>
                <a:latin typeface="Calibri"/>
              </a:rPr>
              <a:t> </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 name="TextShape 1"/>
          <p:cNvSpPr txBox="1"/>
          <p:nvPr/>
        </p:nvSpPr>
        <p:spPr>
          <a:xfrm>
            <a:off x="1278720" y="155520"/>
            <a:ext cx="10515240" cy="525240"/>
          </a:xfrm>
          <a:prstGeom prst="rect">
            <a:avLst/>
          </a:prstGeom>
          <a:noFill/>
          <a:ln>
            <a:noFill/>
          </a:ln>
        </p:spPr>
        <p:txBody>
          <a:bodyPr anchor="ctr">
            <a:normAutofit fontScale="84500" lnSpcReduction="20000"/>
          </a:bodyPr>
          <a:lstStyle/>
          <a:p>
            <a:pPr algn="ctr">
              <a:lnSpc>
                <a:spcPct val="90000"/>
              </a:lnSpc>
            </a:pPr>
            <a:r>
              <a:rPr lang="en-US" sz="4400" b="1" strike="noStrike" spc="-1">
                <a:solidFill>
                  <a:srgbClr val="002060"/>
                </a:solidFill>
                <a:latin typeface="Calibri Light"/>
              </a:rPr>
              <a:t>1X1 Convolution: reduces depth</a:t>
            </a:r>
            <a:endParaRPr lang="en-US" sz="4400" b="0" strike="noStrike" spc="-1">
              <a:solidFill>
                <a:srgbClr val="000000"/>
              </a:solidFill>
              <a:latin typeface="Calibri"/>
            </a:endParaRPr>
          </a:p>
        </p:txBody>
      </p:sp>
      <p:pic>
        <p:nvPicPr>
          <p:cNvPr id="228" name="Picture 3"/>
          <p:cNvPicPr/>
          <p:nvPr/>
        </p:nvPicPr>
        <p:blipFill>
          <a:blip r:embed="rId2"/>
          <a:stretch/>
        </p:blipFill>
        <p:spPr>
          <a:xfrm>
            <a:off x="1938240" y="1271520"/>
            <a:ext cx="8314920" cy="4314600"/>
          </a:xfrm>
          <a:prstGeom prst="rect">
            <a:avLst/>
          </a:prstGeom>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 name="TextShape 1"/>
          <p:cNvSpPr txBox="1"/>
          <p:nvPr/>
        </p:nvSpPr>
        <p:spPr>
          <a:xfrm>
            <a:off x="1278720" y="155520"/>
            <a:ext cx="10515240" cy="525240"/>
          </a:xfrm>
          <a:prstGeom prst="rect">
            <a:avLst/>
          </a:prstGeom>
          <a:noFill/>
          <a:ln>
            <a:noFill/>
          </a:ln>
        </p:spPr>
        <p:txBody>
          <a:bodyPr anchor="ctr">
            <a:normAutofit fontScale="85000" lnSpcReduction="20000"/>
          </a:bodyPr>
          <a:lstStyle/>
          <a:p>
            <a:pPr algn="ctr">
              <a:lnSpc>
                <a:spcPct val="90000"/>
              </a:lnSpc>
            </a:pPr>
            <a:r>
              <a:rPr lang="en-US" sz="4400" b="1" strike="noStrike" spc="-1">
                <a:solidFill>
                  <a:srgbClr val="002060"/>
                </a:solidFill>
                <a:latin typeface="Calibri Light"/>
              </a:rPr>
              <a:t>Computationally efficient inception modules</a:t>
            </a:r>
            <a:endParaRPr lang="en-US" sz="4400" b="0" strike="noStrike" spc="-1">
              <a:solidFill>
                <a:srgbClr val="000000"/>
              </a:solidFill>
              <a:latin typeface="Calibri"/>
            </a:endParaRPr>
          </a:p>
        </p:txBody>
      </p:sp>
      <p:pic>
        <p:nvPicPr>
          <p:cNvPr id="230" name="Picture 3"/>
          <p:cNvPicPr/>
          <p:nvPr/>
        </p:nvPicPr>
        <p:blipFill>
          <a:blip r:embed="rId2"/>
          <a:stretch/>
        </p:blipFill>
        <p:spPr>
          <a:xfrm>
            <a:off x="1019160" y="1600200"/>
            <a:ext cx="10153440" cy="3657240"/>
          </a:xfrm>
          <a:prstGeom prst="rect">
            <a:avLst/>
          </a:prstGeom>
          <a:ln>
            <a:noFill/>
          </a:ln>
        </p:spPr>
      </p:pic>
      <p:grpSp>
        <p:nvGrpSpPr>
          <p:cNvPr id="231" name="Group 2"/>
          <p:cNvGrpSpPr/>
          <p:nvPr/>
        </p:nvGrpSpPr>
        <p:grpSpPr>
          <a:xfrm>
            <a:off x="0" y="0"/>
            <a:ext cx="0" cy="0"/>
            <a:chOff x="0" y="0"/>
            <a:chExt cx="0" cy="0"/>
          </a:xfrm>
        </p:grpSpPr>
      </p:grpSp>
      <p:grpSp>
        <p:nvGrpSpPr>
          <p:cNvPr id="232" name="Group 3"/>
          <p:cNvGrpSpPr/>
          <p:nvPr/>
        </p:nvGrpSpPr>
        <p:grpSpPr>
          <a:xfrm>
            <a:off x="0" y="0"/>
            <a:ext cx="0" cy="0"/>
            <a:chOff x="0" y="0"/>
            <a:chExt cx="0" cy="0"/>
          </a:xfrm>
        </p:grpSpPr>
      </p:gr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 name="TextShape 1"/>
          <p:cNvSpPr txBox="1"/>
          <p:nvPr/>
        </p:nvSpPr>
        <p:spPr>
          <a:xfrm>
            <a:off x="1278720" y="155520"/>
            <a:ext cx="10515240" cy="525240"/>
          </a:xfrm>
          <a:prstGeom prst="rect">
            <a:avLst/>
          </a:prstGeom>
          <a:noFill/>
          <a:ln>
            <a:noFill/>
          </a:ln>
        </p:spPr>
        <p:txBody>
          <a:bodyPr anchor="ctr">
            <a:normAutofit fontScale="85000" lnSpcReduction="20000"/>
          </a:bodyPr>
          <a:lstStyle/>
          <a:p>
            <a:pPr algn="ctr">
              <a:lnSpc>
                <a:spcPct val="90000"/>
              </a:lnSpc>
            </a:pPr>
            <a:r>
              <a:rPr lang="en-US" sz="4400" b="1" strike="noStrike" spc="-1">
                <a:solidFill>
                  <a:srgbClr val="002060"/>
                </a:solidFill>
                <a:latin typeface="Calibri Light"/>
              </a:rPr>
              <a:t>Computationally efficient inception modules</a:t>
            </a:r>
            <a:endParaRPr lang="en-US" sz="4400" b="0" strike="noStrike" spc="-1">
              <a:solidFill>
                <a:srgbClr val="000000"/>
              </a:solidFill>
              <a:latin typeface="Calibri"/>
            </a:endParaRPr>
          </a:p>
        </p:txBody>
      </p:sp>
      <p:pic>
        <p:nvPicPr>
          <p:cNvPr id="234" name="Content Placeholder 3"/>
          <p:cNvPicPr/>
          <p:nvPr/>
        </p:nvPicPr>
        <p:blipFill>
          <a:blip r:embed="rId2"/>
          <a:stretch/>
        </p:blipFill>
        <p:spPr>
          <a:xfrm>
            <a:off x="511200" y="1577880"/>
            <a:ext cx="10915920" cy="4040640"/>
          </a:xfrm>
          <a:prstGeom prst="rect">
            <a:avLst/>
          </a:prstGeom>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TextShape 1"/>
          <p:cNvSpPr txBox="1"/>
          <p:nvPr/>
        </p:nvSpPr>
        <p:spPr>
          <a:xfrm>
            <a:off x="1278720" y="155520"/>
            <a:ext cx="10515240" cy="525240"/>
          </a:xfrm>
          <a:prstGeom prst="rect">
            <a:avLst/>
          </a:prstGeom>
          <a:noFill/>
          <a:ln>
            <a:noFill/>
          </a:ln>
        </p:spPr>
        <p:txBody>
          <a:bodyPr anchor="ctr">
            <a:normAutofit fontScale="84500" lnSpcReduction="20000"/>
          </a:bodyPr>
          <a:lstStyle/>
          <a:p>
            <a:pPr algn="ctr">
              <a:lnSpc>
                <a:spcPct val="90000"/>
              </a:lnSpc>
            </a:pPr>
            <a:r>
              <a:rPr lang="en-US" sz="4400" b="1" strike="noStrike" spc="-1">
                <a:solidFill>
                  <a:srgbClr val="002060"/>
                </a:solidFill>
                <a:latin typeface="Calibri Light"/>
              </a:rPr>
              <a:t>Types of Layer: FC</a:t>
            </a:r>
            <a:endParaRPr lang="en-US" sz="4400" b="0" strike="noStrike" spc="-1">
              <a:solidFill>
                <a:srgbClr val="000000"/>
              </a:solidFill>
              <a:latin typeface="Calibri"/>
            </a:endParaRPr>
          </a:p>
        </p:txBody>
      </p:sp>
      <p:sp>
        <p:nvSpPr>
          <p:cNvPr id="102" name="TextShape 2"/>
          <p:cNvSpPr txBox="1"/>
          <p:nvPr/>
        </p:nvSpPr>
        <p:spPr>
          <a:xfrm>
            <a:off x="380880" y="708480"/>
            <a:ext cx="11320200" cy="1872360"/>
          </a:xfrm>
          <a:prstGeom prst="rect">
            <a:avLst/>
          </a:prstGeom>
          <a:noFill/>
          <a:ln>
            <a:noFill/>
          </a:ln>
        </p:spPr>
        <p:txBody>
          <a:bodyPr>
            <a:noAutofit/>
          </a:bodyPr>
          <a:lstStyle/>
          <a:p>
            <a:pPr marL="228600" indent="-228240">
              <a:lnSpc>
                <a:spcPct val="90000"/>
              </a:lnSpc>
              <a:spcBef>
                <a:spcPts val="1001"/>
              </a:spcBef>
              <a:buClr>
                <a:srgbClr val="0070C0"/>
              </a:buClr>
              <a:buFont typeface="Arial"/>
              <a:buChar char="•"/>
            </a:pPr>
            <a:r>
              <a:rPr lang="en-US" sz="2800" b="0" strike="noStrike" spc="-1">
                <a:solidFill>
                  <a:srgbClr val="0070C0"/>
                </a:solidFill>
                <a:latin typeface="Calibri"/>
              </a:rPr>
              <a:t>Fully Connected (FC) ― The fully connected layer (FC) operates on a flattened input where each input is connected to all neurons. If present, FC layers are usually found towards the end of CNN architectures and can be used to optimize objectives such as class scores.</a:t>
            </a:r>
          </a:p>
          <a:p>
            <a:pPr>
              <a:lnSpc>
                <a:spcPct val="90000"/>
              </a:lnSpc>
              <a:spcBef>
                <a:spcPts val="1001"/>
              </a:spcBef>
            </a:pPr>
            <a:endParaRPr lang="en-US" sz="2800" b="0" strike="noStrike" spc="-1">
              <a:solidFill>
                <a:srgbClr val="0070C0"/>
              </a:solidFill>
              <a:latin typeface="Calibri"/>
            </a:endParaRPr>
          </a:p>
          <a:p>
            <a:pPr>
              <a:lnSpc>
                <a:spcPct val="90000"/>
              </a:lnSpc>
              <a:spcBef>
                <a:spcPts val="1001"/>
              </a:spcBef>
            </a:pPr>
            <a:endParaRPr lang="en-US" sz="2800" b="0" strike="noStrike" spc="-1">
              <a:solidFill>
                <a:srgbClr val="0070C0"/>
              </a:solidFill>
              <a:latin typeface="Calibri"/>
            </a:endParaRPr>
          </a:p>
        </p:txBody>
      </p:sp>
      <p:pic>
        <p:nvPicPr>
          <p:cNvPr id="103" name="Picture 4"/>
          <p:cNvPicPr/>
          <p:nvPr/>
        </p:nvPicPr>
        <p:blipFill>
          <a:blip r:embed="rId2"/>
          <a:stretch/>
        </p:blipFill>
        <p:spPr>
          <a:xfrm>
            <a:off x="2243520" y="2824920"/>
            <a:ext cx="6932880" cy="2816640"/>
          </a:xfrm>
          <a:prstGeom prst="rect">
            <a:avLst/>
          </a:prstGeom>
          <a:ln>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 name="TextShape 1"/>
          <p:cNvSpPr txBox="1"/>
          <p:nvPr/>
        </p:nvSpPr>
        <p:spPr>
          <a:xfrm>
            <a:off x="1278720" y="155520"/>
            <a:ext cx="10384920" cy="1278360"/>
          </a:xfrm>
          <a:prstGeom prst="rect">
            <a:avLst/>
          </a:prstGeom>
          <a:noFill/>
          <a:ln>
            <a:noFill/>
          </a:ln>
        </p:spPr>
        <p:txBody>
          <a:bodyPr anchor="ctr">
            <a:normAutofit lnSpcReduction="10000"/>
          </a:bodyPr>
          <a:lstStyle/>
          <a:p>
            <a:pPr algn="ctr">
              <a:lnSpc>
                <a:spcPct val="90000"/>
              </a:lnSpc>
            </a:pPr>
            <a:r>
              <a:rPr lang="en-US" sz="4400" b="1" strike="noStrike" spc="-1">
                <a:solidFill>
                  <a:srgbClr val="002060"/>
                </a:solidFill>
                <a:latin typeface="Calibri Light"/>
              </a:rPr>
              <a:t>Computationally efficient inception modules</a:t>
            </a:r>
            <a:br/>
            <a:r>
              <a:rPr lang="en-US" sz="4400" b="1" strike="noStrike" spc="-1">
                <a:solidFill>
                  <a:srgbClr val="002060"/>
                </a:solidFill>
                <a:latin typeface="Calibri Light"/>
              </a:rPr>
              <a:t>The improvements</a:t>
            </a:r>
            <a:endParaRPr lang="en-US" sz="4400" b="0" strike="noStrike" spc="-1">
              <a:solidFill>
                <a:srgbClr val="000000"/>
              </a:solidFill>
              <a:latin typeface="Calibri"/>
            </a:endParaRPr>
          </a:p>
        </p:txBody>
      </p:sp>
      <p:pic>
        <p:nvPicPr>
          <p:cNvPr id="236" name="Picture 3"/>
          <p:cNvPicPr/>
          <p:nvPr/>
        </p:nvPicPr>
        <p:blipFill>
          <a:blip r:embed="rId2"/>
          <a:stretch/>
        </p:blipFill>
        <p:spPr>
          <a:xfrm>
            <a:off x="918360" y="1290960"/>
            <a:ext cx="10745280" cy="4372200"/>
          </a:xfrm>
          <a:prstGeom prst="rect">
            <a:avLst/>
          </a:prstGeom>
          <a:ln>
            <a:noFill/>
          </a:ln>
        </p:spPr>
      </p:pic>
      <p:grpSp>
        <p:nvGrpSpPr>
          <p:cNvPr id="237" name="Group 2"/>
          <p:cNvGrpSpPr/>
          <p:nvPr/>
        </p:nvGrpSpPr>
        <p:grpSpPr>
          <a:xfrm>
            <a:off x="0" y="0"/>
            <a:ext cx="0" cy="0"/>
            <a:chOff x="0" y="0"/>
            <a:chExt cx="0" cy="0"/>
          </a:xfrm>
        </p:grpSpPr>
      </p:gr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 name="TextShape 1"/>
          <p:cNvSpPr txBox="1"/>
          <p:nvPr/>
        </p:nvSpPr>
        <p:spPr>
          <a:xfrm>
            <a:off x="1278720" y="155520"/>
            <a:ext cx="10515240" cy="525240"/>
          </a:xfrm>
          <a:prstGeom prst="rect">
            <a:avLst/>
          </a:prstGeom>
          <a:noFill/>
          <a:ln>
            <a:noFill/>
          </a:ln>
        </p:spPr>
        <p:txBody>
          <a:bodyPr anchor="ctr">
            <a:normAutofit fontScale="84500" lnSpcReduction="20000"/>
          </a:bodyPr>
          <a:lstStyle/>
          <a:p>
            <a:pPr algn="ctr">
              <a:lnSpc>
                <a:spcPct val="90000"/>
              </a:lnSpc>
            </a:pPr>
            <a:r>
              <a:rPr lang="en-US" sz="4400" b="1" strike="noStrike" spc="-1">
                <a:solidFill>
                  <a:srgbClr val="002060"/>
                </a:solidFill>
                <a:latin typeface="Calibri Light"/>
              </a:rPr>
              <a:t>ResNet</a:t>
            </a:r>
            <a:endParaRPr lang="en-US" sz="4400" b="0" strike="noStrike" spc="-1">
              <a:solidFill>
                <a:srgbClr val="000000"/>
              </a:solidFill>
              <a:latin typeface="Calibri"/>
            </a:endParaRPr>
          </a:p>
        </p:txBody>
      </p:sp>
      <p:sp>
        <p:nvSpPr>
          <p:cNvPr id="239" name="TextShape 2"/>
          <p:cNvSpPr txBox="1"/>
          <p:nvPr/>
        </p:nvSpPr>
        <p:spPr>
          <a:xfrm>
            <a:off x="685800" y="1119240"/>
            <a:ext cx="11320200" cy="5236920"/>
          </a:xfrm>
          <a:prstGeom prst="rect">
            <a:avLst/>
          </a:prstGeom>
          <a:noFill/>
          <a:ln>
            <a:noFill/>
          </a:ln>
        </p:spPr>
        <p:txBody>
          <a:bodyPr>
            <a:normAutofit fontScale="92500" lnSpcReduction="20000"/>
          </a:bodyPr>
          <a:lstStyle/>
          <a:p>
            <a:pPr marL="228600" indent="-228240">
              <a:lnSpc>
                <a:spcPct val="90000"/>
              </a:lnSpc>
              <a:spcBef>
                <a:spcPts val="1001"/>
              </a:spcBef>
              <a:buClr>
                <a:srgbClr val="0070C0"/>
              </a:buClr>
              <a:buFont typeface="Arial"/>
              <a:buChar char="•"/>
            </a:pPr>
            <a:r>
              <a:rPr lang="en-US" sz="2800" b="0" strike="noStrike" spc="-1" dirty="0" err="1">
                <a:solidFill>
                  <a:srgbClr val="0070C0"/>
                </a:solidFill>
                <a:latin typeface="Calibri"/>
              </a:rPr>
              <a:t>ResNet</a:t>
            </a:r>
            <a:r>
              <a:rPr lang="en-US" sz="2800" b="0" strike="noStrike" spc="-1" dirty="0">
                <a:solidFill>
                  <a:srgbClr val="0070C0"/>
                </a:solidFill>
                <a:latin typeface="Calibri"/>
              </a:rPr>
              <a:t> exposes a problem that has been restricting the training of very deep networks</a:t>
            </a:r>
          </a:p>
          <a:p>
            <a:pPr marL="228600" indent="-228240">
              <a:lnSpc>
                <a:spcPct val="90000"/>
              </a:lnSpc>
              <a:spcBef>
                <a:spcPts val="1001"/>
              </a:spcBef>
              <a:buClr>
                <a:srgbClr val="0070C0"/>
              </a:buClr>
              <a:buFont typeface="Arial"/>
              <a:buChar char="•"/>
            </a:pPr>
            <a:r>
              <a:rPr lang="en-US" sz="2800" b="0" strike="noStrike" spc="-1" dirty="0">
                <a:solidFill>
                  <a:srgbClr val="0070C0"/>
                </a:solidFill>
                <a:latin typeface="Calibri"/>
              </a:rPr>
              <a:t>During the training of deep networks, the accuracy saturates to a certain limit and thereafter degrades rapidly </a:t>
            </a:r>
          </a:p>
          <a:p>
            <a:pPr marL="228600" indent="-228240">
              <a:lnSpc>
                <a:spcPct val="90000"/>
              </a:lnSpc>
              <a:spcBef>
                <a:spcPts val="1001"/>
              </a:spcBef>
              <a:buClr>
                <a:srgbClr val="0070C0"/>
              </a:buClr>
              <a:buFont typeface="Arial"/>
              <a:buChar char="•"/>
            </a:pPr>
            <a:r>
              <a:rPr lang="en-US" sz="2800" b="0" strike="noStrike" spc="-1" dirty="0">
                <a:solidFill>
                  <a:srgbClr val="0070C0"/>
                </a:solidFill>
                <a:latin typeface="Calibri"/>
              </a:rPr>
              <a:t>This phenomenon has been restricting the accuracy to a certain threshold, no matter how deep the architecture goes</a:t>
            </a:r>
          </a:p>
          <a:p>
            <a:pPr marL="228600" indent="-228240">
              <a:lnSpc>
                <a:spcPct val="90000"/>
              </a:lnSpc>
              <a:spcBef>
                <a:spcPts val="1001"/>
              </a:spcBef>
              <a:buClr>
                <a:srgbClr val="0070C0"/>
              </a:buClr>
              <a:buFont typeface="Arial"/>
              <a:buChar char="•"/>
            </a:pPr>
            <a:r>
              <a:rPr lang="en-US" sz="2800" b="0" strike="noStrike" spc="-1" dirty="0" err="1">
                <a:solidFill>
                  <a:srgbClr val="0070C0"/>
                </a:solidFill>
                <a:latin typeface="Calibri"/>
              </a:rPr>
              <a:t>ResNet</a:t>
            </a:r>
            <a:r>
              <a:rPr lang="en-US" sz="2800" b="0" strike="noStrike" spc="-1" dirty="0">
                <a:solidFill>
                  <a:srgbClr val="0070C0"/>
                </a:solidFill>
                <a:latin typeface="Calibri"/>
              </a:rPr>
              <a:t> was introduced by Microsoft research in a paper called, </a:t>
            </a:r>
            <a:r>
              <a:rPr lang="en-US" sz="2800" b="0" i="1" strike="noStrike" spc="-1" dirty="0">
                <a:solidFill>
                  <a:srgbClr val="0070C0"/>
                </a:solidFill>
                <a:latin typeface="Calibri"/>
              </a:rPr>
              <a:t>Deep Residual Learning for Image Recognition</a:t>
            </a:r>
            <a:r>
              <a:rPr lang="en-US" sz="2800" b="0" strike="noStrike" spc="-1" dirty="0">
                <a:solidFill>
                  <a:srgbClr val="0070C0"/>
                </a:solidFill>
                <a:latin typeface="Calibri"/>
              </a:rPr>
              <a:t> </a:t>
            </a:r>
          </a:p>
          <a:p>
            <a:pPr marL="228600" indent="-228240">
              <a:lnSpc>
                <a:spcPct val="90000"/>
              </a:lnSpc>
              <a:spcBef>
                <a:spcPts val="1001"/>
              </a:spcBef>
              <a:buClr>
                <a:srgbClr val="0070C0"/>
              </a:buClr>
              <a:buFont typeface="Arial"/>
              <a:buChar char="•"/>
            </a:pPr>
            <a:r>
              <a:rPr lang="en-US" sz="2800" b="0" strike="noStrike" spc="-1" dirty="0">
                <a:solidFill>
                  <a:srgbClr val="0070C0"/>
                </a:solidFill>
                <a:latin typeface="Calibri"/>
              </a:rPr>
              <a:t>This is the first network architecture that has successfully trained a network</a:t>
            </a:r>
            <a:br>
              <a:rPr dirty="0"/>
            </a:br>
            <a:r>
              <a:rPr lang="en-US" sz="2800" b="0" strike="noStrike" spc="-1" dirty="0">
                <a:solidFill>
                  <a:srgbClr val="0070C0"/>
                </a:solidFill>
                <a:latin typeface="Calibri"/>
              </a:rPr>
              <a:t>with a depth of more than 100 layers</a:t>
            </a:r>
          </a:p>
          <a:p>
            <a:pPr marL="228600" indent="-228240">
              <a:lnSpc>
                <a:spcPct val="90000"/>
              </a:lnSpc>
              <a:spcBef>
                <a:spcPts val="1001"/>
              </a:spcBef>
              <a:buClr>
                <a:srgbClr val="0070C0"/>
              </a:buClr>
              <a:buFont typeface="Arial"/>
              <a:buChar char="•"/>
            </a:pPr>
            <a:r>
              <a:rPr lang="en-US" sz="2800" b="0" strike="noStrike" spc="-1" dirty="0">
                <a:solidFill>
                  <a:srgbClr val="0070C0"/>
                </a:solidFill>
                <a:latin typeface="Calibri"/>
              </a:rPr>
              <a:t>What made this impossible possible?</a:t>
            </a:r>
          </a:p>
          <a:p>
            <a:pPr marL="685800" lvl="1" indent="-228240">
              <a:lnSpc>
                <a:spcPct val="90000"/>
              </a:lnSpc>
              <a:spcBef>
                <a:spcPts val="499"/>
              </a:spcBef>
              <a:buClr>
                <a:srgbClr val="548235"/>
              </a:buClr>
              <a:buFont typeface="Arial"/>
              <a:buChar char="•"/>
            </a:pPr>
            <a:r>
              <a:rPr lang="en-US" sz="2400" b="0" strike="noStrike" spc="-1" dirty="0">
                <a:solidFill>
                  <a:srgbClr val="548235"/>
                </a:solidFill>
                <a:latin typeface="Calibri"/>
              </a:rPr>
              <a:t>Better weight initializations </a:t>
            </a:r>
            <a:endParaRPr lang="en-US" sz="2400" b="0" strike="noStrike" spc="-1" dirty="0">
              <a:solidFill>
                <a:srgbClr val="FFC000"/>
              </a:solidFill>
              <a:latin typeface="Calibri"/>
            </a:endParaRPr>
          </a:p>
          <a:p>
            <a:pPr marL="685800" lvl="1" indent="-228240">
              <a:lnSpc>
                <a:spcPct val="90000"/>
              </a:lnSpc>
              <a:spcBef>
                <a:spcPts val="499"/>
              </a:spcBef>
              <a:buClr>
                <a:srgbClr val="548235"/>
              </a:buClr>
              <a:buFont typeface="Arial"/>
              <a:buChar char="•"/>
            </a:pPr>
            <a:r>
              <a:rPr lang="en-US" sz="2400" b="0" strike="noStrike" spc="-1" dirty="0">
                <a:solidFill>
                  <a:srgbClr val="548235"/>
                </a:solidFill>
                <a:latin typeface="Calibri"/>
              </a:rPr>
              <a:t>New normalization layers</a:t>
            </a:r>
            <a:endParaRPr lang="en-US" sz="2400" b="0" strike="noStrike" spc="-1" dirty="0">
              <a:solidFill>
                <a:srgbClr val="FFC000"/>
              </a:solidFill>
              <a:latin typeface="Calibri"/>
            </a:endParaRPr>
          </a:p>
          <a:p>
            <a:pPr marL="685800" lvl="1" indent="-228240">
              <a:lnSpc>
                <a:spcPct val="90000"/>
              </a:lnSpc>
              <a:spcBef>
                <a:spcPts val="499"/>
              </a:spcBef>
              <a:buClr>
                <a:srgbClr val="548235"/>
              </a:buClr>
              <a:buFont typeface="Arial"/>
              <a:buChar char="•"/>
            </a:pPr>
            <a:r>
              <a:rPr lang="en-US" sz="2400" spc="-1" dirty="0">
                <a:solidFill>
                  <a:srgbClr val="548235"/>
                </a:solidFill>
                <a:latin typeface="Calibri"/>
              </a:rPr>
              <a:t>T</a:t>
            </a:r>
            <a:r>
              <a:rPr lang="en-US" sz="2400" b="0" strike="noStrike" spc="-1" dirty="0">
                <a:solidFill>
                  <a:srgbClr val="548235"/>
                </a:solidFill>
                <a:latin typeface="Calibri"/>
              </a:rPr>
              <a:t>he skip-connections</a:t>
            </a:r>
            <a:endParaRPr lang="en-US" sz="2400" b="0" strike="noStrike" spc="-1" dirty="0">
              <a:solidFill>
                <a:srgbClr val="FFC000"/>
              </a:solidFill>
              <a:latin typeface="Calibri"/>
            </a:endParaRPr>
          </a:p>
          <a:p>
            <a:pPr>
              <a:lnSpc>
                <a:spcPct val="90000"/>
              </a:lnSpc>
              <a:spcBef>
                <a:spcPts val="1001"/>
              </a:spcBef>
            </a:pPr>
            <a:br>
              <a:rPr dirty="0"/>
            </a:br>
            <a:endParaRPr lang="en-US" sz="2400" b="0" strike="noStrike" spc="-1" dirty="0">
              <a:solidFill>
                <a:srgbClr val="0070C0"/>
              </a:solidFill>
              <a:latin typeface="Calibri"/>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 name="TextShape 1"/>
          <p:cNvSpPr txBox="1"/>
          <p:nvPr/>
        </p:nvSpPr>
        <p:spPr>
          <a:xfrm>
            <a:off x="1278720" y="155520"/>
            <a:ext cx="10515240" cy="525240"/>
          </a:xfrm>
          <a:prstGeom prst="rect">
            <a:avLst/>
          </a:prstGeom>
          <a:noFill/>
          <a:ln>
            <a:noFill/>
          </a:ln>
        </p:spPr>
        <p:txBody>
          <a:bodyPr anchor="ctr">
            <a:normAutofit fontScale="84500" lnSpcReduction="20000"/>
          </a:bodyPr>
          <a:lstStyle/>
          <a:p>
            <a:pPr algn="ctr">
              <a:lnSpc>
                <a:spcPct val="90000"/>
              </a:lnSpc>
            </a:pPr>
            <a:r>
              <a:rPr lang="en-US" sz="4400" b="1" strike="noStrike" spc="-1">
                <a:solidFill>
                  <a:srgbClr val="002060"/>
                </a:solidFill>
                <a:latin typeface="Calibri Light"/>
              </a:rPr>
              <a:t>Why ResNet? 56/20 Layers</a:t>
            </a:r>
            <a:endParaRPr lang="en-US" sz="4400" b="0" strike="noStrike" spc="-1">
              <a:solidFill>
                <a:srgbClr val="000000"/>
              </a:solidFill>
              <a:latin typeface="Calibri"/>
            </a:endParaRPr>
          </a:p>
        </p:txBody>
      </p:sp>
      <p:sp>
        <p:nvSpPr>
          <p:cNvPr id="241" name="TextShape 2"/>
          <p:cNvSpPr txBox="1"/>
          <p:nvPr/>
        </p:nvSpPr>
        <p:spPr>
          <a:xfrm>
            <a:off x="563400" y="798840"/>
            <a:ext cx="11320200" cy="2255400"/>
          </a:xfrm>
          <a:prstGeom prst="rect">
            <a:avLst/>
          </a:prstGeom>
          <a:noFill/>
          <a:ln>
            <a:noFill/>
          </a:ln>
        </p:spPr>
        <p:txBody>
          <a:bodyPr>
            <a:normAutofit fontScale="89000" lnSpcReduction="20000"/>
          </a:bodyPr>
          <a:lstStyle/>
          <a:p>
            <a:pPr marL="228600" indent="-228240">
              <a:lnSpc>
                <a:spcPct val="90000"/>
              </a:lnSpc>
              <a:spcBef>
                <a:spcPts val="1001"/>
              </a:spcBef>
              <a:buClr>
                <a:srgbClr val="0070C0"/>
              </a:buClr>
              <a:buFont typeface="Arial"/>
              <a:buChar char="•"/>
            </a:pPr>
            <a:r>
              <a:rPr lang="en-US" sz="2800" b="0" strike="noStrike" spc="-1">
                <a:solidFill>
                  <a:srgbClr val="0070C0"/>
                </a:solidFill>
                <a:latin typeface="Calibri"/>
              </a:rPr>
              <a:t>A group at Microsoft research were going deeper and deeper and found the following graph</a:t>
            </a:r>
          </a:p>
          <a:p>
            <a:pPr marL="228600" indent="-228240">
              <a:lnSpc>
                <a:spcPct val="90000"/>
              </a:lnSpc>
              <a:spcBef>
                <a:spcPts val="1001"/>
              </a:spcBef>
              <a:buClr>
                <a:srgbClr val="0070C0"/>
              </a:buClr>
              <a:buFont typeface="Arial"/>
              <a:buChar char="•"/>
            </a:pPr>
            <a:r>
              <a:rPr lang="en-US" sz="2800" b="0" strike="noStrike" spc="-1">
                <a:solidFill>
                  <a:srgbClr val="0070C0"/>
                </a:solidFill>
                <a:latin typeface="Calibri"/>
              </a:rPr>
              <a:t>Training &amp; test error are lower (better) for a 20 layer network than a 56 layer network!!!</a:t>
            </a:r>
          </a:p>
          <a:p>
            <a:pPr marL="228600" indent="-228240">
              <a:lnSpc>
                <a:spcPct val="90000"/>
              </a:lnSpc>
              <a:spcBef>
                <a:spcPts val="1001"/>
              </a:spcBef>
              <a:buClr>
                <a:srgbClr val="0070C0"/>
              </a:buClr>
              <a:buFont typeface="Arial"/>
              <a:buChar char="•"/>
            </a:pPr>
            <a:r>
              <a:rPr lang="en-US" sz="2800" b="0" strike="noStrike" spc="-1">
                <a:solidFill>
                  <a:srgbClr val="0070C0"/>
                </a:solidFill>
                <a:latin typeface="Calibri"/>
              </a:rPr>
              <a:t>Overfitting is the problem</a:t>
            </a:r>
          </a:p>
          <a:p>
            <a:pPr marL="228600" indent="-228240">
              <a:lnSpc>
                <a:spcPct val="90000"/>
              </a:lnSpc>
              <a:spcBef>
                <a:spcPts val="1001"/>
              </a:spcBef>
              <a:buClr>
                <a:srgbClr val="0070C0"/>
              </a:buClr>
              <a:buFont typeface="Arial"/>
              <a:buChar char="•"/>
            </a:pPr>
            <a:r>
              <a:rPr lang="en-US" sz="2800" b="0" strike="noStrike" spc="-1">
                <a:solidFill>
                  <a:srgbClr val="0070C0"/>
                </a:solidFill>
                <a:latin typeface="Calibri"/>
              </a:rPr>
              <a:t>There was no good way to optimize the weights</a:t>
            </a:r>
          </a:p>
        </p:txBody>
      </p:sp>
      <p:pic>
        <p:nvPicPr>
          <p:cNvPr id="242" name="Picture 3"/>
          <p:cNvPicPr/>
          <p:nvPr/>
        </p:nvPicPr>
        <p:blipFill>
          <a:blip r:embed="rId2"/>
          <a:stretch/>
        </p:blipFill>
        <p:spPr>
          <a:xfrm>
            <a:off x="1164600" y="3473280"/>
            <a:ext cx="8884440" cy="3102840"/>
          </a:xfrm>
          <a:prstGeom prst="rect">
            <a:avLst/>
          </a:prstGeom>
          <a:ln>
            <a:noFill/>
          </a:ln>
        </p:spPr>
      </p:pic>
      <p:grpSp>
        <p:nvGrpSpPr>
          <p:cNvPr id="243" name="Group 3"/>
          <p:cNvGrpSpPr/>
          <p:nvPr/>
        </p:nvGrpSpPr>
        <p:grpSpPr>
          <a:xfrm>
            <a:off x="0" y="0"/>
            <a:ext cx="0" cy="0"/>
            <a:chOff x="0" y="0"/>
            <a:chExt cx="0" cy="0"/>
          </a:xfrm>
        </p:grpSpPr>
      </p:grpSp>
      <p:grpSp>
        <p:nvGrpSpPr>
          <p:cNvPr id="244" name="Group 4"/>
          <p:cNvGrpSpPr/>
          <p:nvPr/>
        </p:nvGrpSpPr>
        <p:grpSpPr>
          <a:xfrm>
            <a:off x="0" y="0"/>
            <a:ext cx="0" cy="0"/>
            <a:chOff x="0" y="0"/>
            <a:chExt cx="0" cy="0"/>
          </a:xfrm>
        </p:grpSpPr>
      </p:gr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 name="TextShape 1"/>
          <p:cNvSpPr txBox="1"/>
          <p:nvPr/>
        </p:nvSpPr>
        <p:spPr>
          <a:xfrm>
            <a:off x="1278720" y="155520"/>
            <a:ext cx="10515240" cy="525240"/>
          </a:xfrm>
          <a:prstGeom prst="rect">
            <a:avLst/>
          </a:prstGeom>
          <a:noFill/>
          <a:ln>
            <a:noFill/>
          </a:ln>
        </p:spPr>
        <p:txBody>
          <a:bodyPr anchor="ctr">
            <a:normAutofit fontScale="84500" lnSpcReduction="20000"/>
          </a:bodyPr>
          <a:lstStyle/>
          <a:p>
            <a:pPr algn="ctr">
              <a:lnSpc>
                <a:spcPct val="90000"/>
              </a:lnSpc>
            </a:pPr>
            <a:r>
              <a:rPr lang="en-US" sz="4400" b="1" strike="noStrike" spc="-1">
                <a:solidFill>
                  <a:srgbClr val="002060"/>
                </a:solidFill>
                <a:latin typeface="Calibri Light"/>
              </a:rPr>
              <a:t>ResNet Concepts</a:t>
            </a:r>
            <a:endParaRPr lang="en-US" sz="4400" b="0" strike="noStrike" spc="-1">
              <a:solidFill>
                <a:srgbClr val="000000"/>
              </a:solidFill>
              <a:latin typeface="Calibri"/>
            </a:endParaRPr>
          </a:p>
        </p:txBody>
      </p:sp>
      <p:sp>
        <p:nvSpPr>
          <p:cNvPr id="246" name="TextShape 2"/>
          <p:cNvSpPr txBox="1"/>
          <p:nvPr/>
        </p:nvSpPr>
        <p:spPr>
          <a:xfrm>
            <a:off x="801360" y="3299040"/>
            <a:ext cx="11272680" cy="3495960"/>
          </a:xfrm>
          <a:prstGeom prst="rect">
            <a:avLst/>
          </a:prstGeom>
          <a:noFill/>
          <a:ln>
            <a:noFill/>
          </a:ln>
        </p:spPr>
        <p:txBody>
          <a:bodyPr>
            <a:normAutofit fontScale="95000"/>
          </a:bodyPr>
          <a:lstStyle/>
          <a:p>
            <a:pPr marL="228600" indent="-228240">
              <a:lnSpc>
                <a:spcPct val="90000"/>
              </a:lnSpc>
              <a:spcBef>
                <a:spcPts val="1001"/>
              </a:spcBef>
              <a:buClr>
                <a:srgbClr val="0070C0"/>
              </a:buClr>
              <a:buFont typeface="Arial"/>
              <a:buChar char="•"/>
            </a:pPr>
            <a:r>
              <a:rPr lang="en-US" sz="2800" b="0" strike="noStrike" spc="-1">
                <a:solidFill>
                  <a:srgbClr val="0070C0"/>
                </a:solidFill>
                <a:latin typeface="Calibri"/>
              </a:rPr>
              <a:t>Instead of making the network learn the mapping from </a:t>
            </a:r>
            <a:r>
              <a:rPr lang="en-US" sz="2800" b="0" i="1" strike="noStrike" spc="-1">
                <a:solidFill>
                  <a:srgbClr val="0070C0"/>
                </a:solidFill>
                <a:latin typeface="Calibri"/>
              </a:rPr>
              <a:t>x </a:t>
            </a:r>
            <a:r>
              <a:rPr lang="en-US" sz="2800" b="0" strike="noStrike" spc="-1">
                <a:solidFill>
                  <a:srgbClr val="0070C0"/>
                </a:solidFill>
                <a:latin typeface="Calibri"/>
              </a:rPr>
              <a:t>to </a:t>
            </a:r>
            <a:r>
              <a:rPr lang="en-US" sz="2800" b="0" i="1" strike="noStrike" spc="-1">
                <a:solidFill>
                  <a:srgbClr val="0070C0"/>
                </a:solidFill>
                <a:latin typeface="Calibri"/>
              </a:rPr>
              <a:t>y </a:t>
            </a:r>
            <a:r>
              <a:rPr lang="en-US" sz="2800" b="0" strike="noStrike" spc="-1">
                <a:solidFill>
                  <a:srgbClr val="0070C0"/>
                </a:solidFill>
                <a:latin typeface="Calibri"/>
              </a:rPr>
              <a:t>with a function (</a:t>
            </a:r>
            <a:r>
              <a:rPr lang="en-US" sz="2800" b="0" i="1" strike="noStrike" spc="-1">
                <a:solidFill>
                  <a:srgbClr val="0070C0"/>
                </a:solidFill>
                <a:latin typeface="Calibri"/>
              </a:rPr>
              <a:t>H(x) </a:t>
            </a:r>
            <a:r>
              <a:rPr lang="en-US" sz="2800" b="0" strike="noStrike" spc="-1">
                <a:solidFill>
                  <a:srgbClr val="0070C0"/>
                </a:solidFill>
                <a:latin typeface="Calibri"/>
              </a:rPr>
              <a:t>), it uses a residual function </a:t>
            </a:r>
            <a:r>
              <a:rPr lang="en-US" sz="2800" b="0" i="1" strike="noStrike" spc="-1">
                <a:solidFill>
                  <a:srgbClr val="0070C0"/>
                </a:solidFill>
                <a:latin typeface="Calibri"/>
              </a:rPr>
              <a:t>F(x) = H(x) – x</a:t>
            </a:r>
            <a:endParaRPr lang="en-US" sz="2800" b="0" strike="noStrike" spc="-1">
              <a:solidFill>
                <a:srgbClr val="0070C0"/>
              </a:solidFill>
              <a:latin typeface="Calibri"/>
            </a:endParaRPr>
          </a:p>
          <a:p>
            <a:pPr marL="228600" indent="-228240">
              <a:lnSpc>
                <a:spcPct val="90000"/>
              </a:lnSpc>
              <a:spcBef>
                <a:spcPts val="1001"/>
              </a:spcBef>
              <a:buClr>
                <a:srgbClr val="0070C0"/>
              </a:buClr>
              <a:buFont typeface="Arial"/>
              <a:buChar char="•"/>
            </a:pPr>
            <a:r>
              <a:rPr lang="en-US" sz="2800" b="0" strike="noStrike" spc="-1">
                <a:solidFill>
                  <a:srgbClr val="0070C0"/>
                </a:solidFill>
                <a:latin typeface="Calibri"/>
              </a:rPr>
              <a:t>It is easier to optimize the indirect residual function (</a:t>
            </a:r>
            <a:r>
              <a:rPr lang="en-US" sz="2800" b="0" i="1" strike="noStrike" spc="-1">
                <a:solidFill>
                  <a:srgbClr val="0070C0"/>
                </a:solidFill>
                <a:latin typeface="Calibri"/>
              </a:rPr>
              <a:t>F(x)</a:t>
            </a:r>
            <a:r>
              <a:rPr lang="en-US" sz="2800" b="0" strike="noStrike" spc="-1">
                <a:solidFill>
                  <a:srgbClr val="0070C0"/>
                </a:solidFill>
                <a:latin typeface="Calibri"/>
              </a:rPr>
              <a:t>) than it is to reach a direct optimized mapping </a:t>
            </a:r>
            <a:r>
              <a:rPr lang="en-US" sz="2800" b="0" i="1" strike="noStrike" spc="-1">
                <a:solidFill>
                  <a:srgbClr val="0070C0"/>
                </a:solidFill>
                <a:latin typeface="Calibri"/>
              </a:rPr>
              <a:t>H(x) </a:t>
            </a:r>
            <a:r>
              <a:rPr lang="en-US" sz="2800" b="0" strike="noStrike" spc="-1">
                <a:solidFill>
                  <a:srgbClr val="0070C0"/>
                </a:solidFill>
                <a:latin typeface="Calibri"/>
              </a:rPr>
              <a:t>from </a:t>
            </a:r>
            <a:r>
              <a:rPr lang="en-US" sz="2800" b="0" i="1" strike="noStrike" spc="-1">
                <a:solidFill>
                  <a:srgbClr val="0070C0"/>
                </a:solidFill>
                <a:latin typeface="Calibri"/>
              </a:rPr>
              <a:t>x </a:t>
            </a:r>
            <a:r>
              <a:rPr lang="en-US" sz="2800" b="0" strike="noStrike" spc="-1">
                <a:solidFill>
                  <a:srgbClr val="0070C0"/>
                </a:solidFill>
                <a:latin typeface="Calibri"/>
              </a:rPr>
              <a:t>to </a:t>
            </a:r>
            <a:r>
              <a:rPr lang="en-US" sz="2800" b="0" i="1" strike="noStrike" spc="-1">
                <a:solidFill>
                  <a:srgbClr val="0070C0"/>
                </a:solidFill>
                <a:latin typeface="Calibri"/>
              </a:rPr>
              <a:t>y</a:t>
            </a:r>
            <a:endParaRPr lang="en-US" sz="2800" b="0" strike="noStrike" spc="-1">
              <a:solidFill>
                <a:srgbClr val="0070C0"/>
              </a:solidFill>
              <a:latin typeface="Calibri"/>
            </a:endParaRPr>
          </a:p>
          <a:p>
            <a:pPr marL="228600" indent="-228240">
              <a:lnSpc>
                <a:spcPct val="90000"/>
              </a:lnSpc>
              <a:spcBef>
                <a:spcPts val="1001"/>
              </a:spcBef>
              <a:buClr>
                <a:srgbClr val="0070C0"/>
              </a:buClr>
              <a:buFont typeface="Arial"/>
              <a:buChar char="•"/>
            </a:pPr>
            <a:r>
              <a:rPr lang="en-US" sz="2800" b="0" strike="noStrike" spc="-1">
                <a:solidFill>
                  <a:srgbClr val="0070C0"/>
                </a:solidFill>
                <a:latin typeface="Calibri"/>
              </a:rPr>
              <a:t>Here, Input </a:t>
            </a:r>
            <a:r>
              <a:rPr lang="en-US" sz="2800" b="0" i="1" strike="noStrike" spc="-1">
                <a:solidFill>
                  <a:srgbClr val="0070C0"/>
                </a:solidFill>
                <a:latin typeface="Calibri"/>
              </a:rPr>
              <a:t>x </a:t>
            </a:r>
            <a:r>
              <a:rPr lang="en-US" sz="2800" b="0" strike="noStrike" spc="-1">
                <a:solidFill>
                  <a:srgbClr val="0070C0"/>
                </a:solidFill>
                <a:latin typeface="Calibri"/>
              </a:rPr>
              <a:t>is to be added to the output from</a:t>
            </a:r>
            <a:br/>
            <a:r>
              <a:rPr lang="en-US" sz="2800" b="0" strike="noStrike" spc="-1">
                <a:solidFill>
                  <a:srgbClr val="0070C0"/>
                </a:solidFill>
                <a:latin typeface="Calibri"/>
              </a:rPr>
              <a:t>the layer in order to make the final output </a:t>
            </a:r>
            <a:r>
              <a:rPr lang="en-US" sz="2800" b="0" i="1" strike="noStrike" spc="-1">
                <a:solidFill>
                  <a:srgbClr val="0070C0"/>
                </a:solidFill>
                <a:latin typeface="Calibri"/>
              </a:rPr>
              <a:t>H(x) = F(x) + x</a:t>
            </a:r>
            <a:endParaRPr lang="en-US" sz="2800" b="0" strike="noStrike" spc="-1">
              <a:solidFill>
                <a:srgbClr val="0070C0"/>
              </a:solidFill>
              <a:latin typeface="Calibri"/>
            </a:endParaRPr>
          </a:p>
          <a:p>
            <a:pPr marL="228600" indent="-228240">
              <a:lnSpc>
                <a:spcPct val="90000"/>
              </a:lnSpc>
              <a:spcBef>
                <a:spcPts val="1001"/>
              </a:spcBef>
              <a:buClr>
                <a:srgbClr val="0070C0"/>
              </a:buClr>
              <a:buFont typeface="Arial"/>
              <a:buChar char="•"/>
            </a:pPr>
            <a:r>
              <a:rPr lang="en-US" sz="2800" b="0" strike="noStrike" spc="-1">
                <a:solidFill>
                  <a:srgbClr val="0070C0"/>
                </a:solidFill>
                <a:latin typeface="Calibri"/>
              </a:rPr>
              <a:t>This kind of creates a connection from the input to the output of the layer, which is called the </a:t>
            </a:r>
            <a:r>
              <a:rPr lang="en-US" sz="2800" b="1" strike="noStrike" spc="-1">
                <a:solidFill>
                  <a:srgbClr val="0070C0"/>
                </a:solidFill>
                <a:latin typeface="Calibri"/>
              </a:rPr>
              <a:t>residual connection </a:t>
            </a:r>
            <a:r>
              <a:rPr lang="en-US" sz="2800" b="0" strike="noStrike" spc="-1">
                <a:solidFill>
                  <a:srgbClr val="0070C0"/>
                </a:solidFill>
                <a:latin typeface="Calibri"/>
              </a:rPr>
              <a:t>or </a:t>
            </a:r>
            <a:r>
              <a:rPr lang="en-US" sz="2800" b="1" strike="noStrike" spc="-1">
                <a:solidFill>
                  <a:srgbClr val="0070C0"/>
                </a:solidFill>
                <a:latin typeface="Calibri"/>
              </a:rPr>
              <a:t>skip connection</a:t>
            </a:r>
            <a:r>
              <a:rPr lang="en-US" sz="2800" b="0" strike="noStrike" spc="-1">
                <a:solidFill>
                  <a:srgbClr val="0070C0"/>
                </a:solidFill>
                <a:latin typeface="Calibri"/>
              </a:rPr>
              <a:t> </a:t>
            </a:r>
          </a:p>
        </p:txBody>
      </p:sp>
      <p:pic>
        <p:nvPicPr>
          <p:cNvPr id="247" name="Picture 4"/>
          <p:cNvPicPr/>
          <p:nvPr/>
        </p:nvPicPr>
        <p:blipFill>
          <a:blip r:embed="rId2"/>
          <a:stretch/>
        </p:blipFill>
        <p:spPr>
          <a:xfrm>
            <a:off x="451800" y="991080"/>
            <a:ext cx="5877000" cy="2208960"/>
          </a:xfrm>
          <a:prstGeom prst="rect">
            <a:avLst/>
          </a:prstGeom>
          <a:ln>
            <a:noFill/>
          </a:ln>
        </p:spPr>
      </p:pic>
      <p:grpSp>
        <p:nvGrpSpPr>
          <p:cNvPr id="248" name="Group 3"/>
          <p:cNvGrpSpPr/>
          <p:nvPr/>
        </p:nvGrpSpPr>
        <p:grpSpPr>
          <a:xfrm>
            <a:off x="0" y="0"/>
            <a:ext cx="0" cy="0"/>
            <a:chOff x="0" y="0"/>
            <a:chExt cx="0" cy="0"/>
          </a:xfrm>
        </p:grpSpPr>
      </p:grpSp>
      <p:grpSp>
        <p:nvGrpSpPr>
          <p:cNvPr id="249" name="Group 4"/>
          <p:cNvGrpSpPr/>
          <p:nvPr/>
        </p:nvGrpSpPr>
        <p:grpSpPr>
          <a:xfrm>
            <a:off x="0" y="0"/>
            <a:ext cx="0" cy="0"/>
            <a:chOff x="0" y="0"/>
            <a:chExt cx="0" cy="0"/>
          </a:xfrm>
        </p:grpSpPr>
      </p:grpSp>
      <p:grpSp>
        <p:nvGrpSpPr>
          <p:cNvPr id="250" name="Group 5"/>
          <p:cNvGrpSpPr/>
          <p:nvPr/>
        </p:nvGrpSpPr>
        <p:grpSpPr>
          <a:xfrm>
            <a:off x="0" y="0"/>
            <a:ext cx="0" cy="0"/>
            <a:chOff x="0" y="0"/>
            <a:chExt cx="0" cy="0"/>
          </a:xfrm>
        </p:grpSpPr>
      </p:grpSp>
      <p:grpSp>
        <p:nvGrpSpPr>
          <p:cNvPr id="251" name="Group 6"/>
          <p:cNvGrpSpPr/>
          <p:nvPr/>
        </p:nvGrpSpPr>
        <p:grpSpPr>
          <a:xfrm>
            <a:off x="0" y="0"/>
            <a:ext cx="0" cy="0"/>
            <a:chOff x="0" y="0"/>
            <a:chExt cx="0" cy="0"/>
          </a:xfrm>
        </p:grpSpPr>
      </p:gr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TextShape 1"/>
          <p:cNvSpPr txBox="1"/>
          <p:nvPr/>
        </p:nvSpPr>
        <p:spPr>
          <a:xfrm>
            <a:off x="1278720" y="155520"/>
            <a:ext cx="10515240" cy="525240"/>
          </a:xfrm>
          <a:prstGeom prst="rect">
            <a:avLst/>
          </a:prstGeom>
          <a:noFill/>
          <a:ln>
            <a:noFill/>
          </a:ln>
        </p:spPr>
        <p:txBody>
          <a:bodyPr anchor="ctr">
            <a:normAutofit fontScale="84500" lnSpcReduction="20000"/>
          </a:bodyPr>
          <a:lstStyle/>
          <a:p>
            <a:pPr algn="ctr">
              <a:lnSpc>
                <a:spcPct val="90000"/>
              </a:lnSpc>
            </a:pPr>
            <a:r>
              <a:rPr lang="en-US" sz="4400" b="1" strike="noStrike" spc="-1">
                <a:solidFill>
                  <a:srgbClr val="002060"/>
                </a:solidFill>
                <a:latin typeface="Calibri Light"/>
              </a:rPr>
              <a:t>ResNet Actual Implementation</a:t>
            </a:r>
            <a:endParaRPr lang="en-US" sz="4400" b="0" strike="noStrike" spc="-1">
              <a:solidFill>
                <a:srgbClr val="000000"/>
              </a:solidFill>
              <a:latin typeface="Calibri"/>
            </a:endParaRPr>
          </a:p>
        </p:txBody>
      </p:sp>
      <p:pic>
        <p:nvPicPr>
          <p:cNvPr id="253" name="Picture 4" descr="A close up of a device&#10;&#10;Description automatically generated"/>
          <p:cNvPicPr/>
          <p:nvPr/>
        </p:nvPicPr>
        <p:blipFill>
          <a:blip r:embed="rId2"/>
          <a:stretch/>
        </p:blipFill>
        <p:spPr>
          <a:xfrm>
            <a:off x="320400" y="957600"/>
            <a:ext cx="11325960" cy="5042520"/>
          </a:xfrm>
          <a:prstGeom prst="rect">
            <a:avLst/>
          </a:prstGeom>
          <a:ln>
            <a:noFill/>
          </a:ln>
        </p:spPr>
      </p:pic>
      <p:grpSp>
        <p:nvGrpSpPr>
          <p:cNvPr id="254" name="Group 2"/>
          <p:cNvGrpSpPr/>
          <p:nvPr/>
        </p:nvGrpSpPr>
        <p:grpSpPr>
          <a:xfrm>
            <a:off x="0" y="0"/>
            <a:ext cx="0" cy="0"/>
            <a:chOff x="0" y="0"/>
            <a:chExt cx="0" cy="0"/>
          </a:xfrm>
        </p:grpSpPr>
      </p:grpSp>
      <p:grpSp>
        <p:nvGrpSpPr>
          <p:cNvPr id="255" name="Group 3"/>
          <p:cNvGrpSpPr/>
          <p:nvPr/>
        </p:nvGrpSpPr>
        <p:grpSpPr>
          <a:xfrm>
            <a:off x="0" y="0"/>
            <a:ext cx="0" cy="0"/>
            <a:chOff x="0" y="0"/>
            <a:chExt cx="0" cy="0"/>
          </a:xfrm>
        </p:grpSpPr>
      </p:grpSp>
      <p:grpSp>
        <p:nvGrpSpPr>
          <p:cNvPr id="256" name="Group 4"/>
          <p:cNvGrpSpPr/>
          <p:nvPr/>
        </p:nvGrpSpPr>
        <p:grpSpPr>
          <a:xfrm>
            <a:off x="0" y="0"/>
            <a:ext cx="0" cy="0"/>
            <a:chOff x="0" y="0"/>
            <a:chExt cx="0" cy="0"/>
          </a:xfrm>
        </p:grpSpPr>
      </p:grpSp>
      <p:grpSp>
        <p:nvGrpSpPr>
          <p:cNvPr id="257" name="Group 5"/>
          <p:cNvGrpSpPr/>
          <p:nvPr/>
        </p:nvGrpSpPr>
        <p:grpSpPr>
          <a:xfrm>
            <a:off x="0" y="0"/>
            <a:ext cx="0" cy="0"/>
            <a:chOff x="0" y="0"/>
            <a:chExt cx="0" cy="0"/>
          </a:xfrm>
        </p:grpSpPr>
      </p:grpSp>
      <p:grpSp>
        <p:nvGrpSpPr>
          <p:cNvPr id="258" name="Group 6"/>
          <p:cNvGrpSpPr/>
          <p:nvPr/>
        </p:nvGrpSpPr>
        <p:grpSpPr>
          <a:xfrm>
            <a:off x="0" y="0"/>
            <a:ext cx="0" cy="0"/>
            <a:chOff x="0" y="0"/>
            <a:chExt cx="0" cy="0"/>
          </a:xfrm>
        </p:grpSpPr>
      </p:grpSp>
      <p:grpSp>
        <p:nvGrpSpPr>
          <p:cNvPr id="259" name="Group 7"/>
          <p:cNvGrpSpPr/>
          <p:nvPr/>
        </p:nvGrpSpPr>
        <p:grpSpPr>
          <a:xfrm>
            <a:off x="0" y="0"/>
            <a:ext cx="0" cy="0"/>
            <a:chOff x="0" y="0"/>
            <a:chExt cx="0" cy="0"/>
          </a:xfrm>
        </p:grpSpPr>
      </p:grpSp>
      <p:grpSp>
        <p:nvGrpSpPr>
          <p:cNvPr id="260" name="Group 8"/>
          <p:cNvGrpSpPr/>
          <p:nvPr/>
        </p:nvGrpSpPr>
        <p:grpSpPr>
          <a:xfrm>
            <a:off x="0" y="0"/>
            <a:ext cx="0" cy="0"/>
            <a:chOff x="0" y="0"/>
            <a:chExt cx="0" cy="0"/>
          </a:xfrm>
        </p:grpSpPr>
      </p:grpSp>
      <p:grpSp>
        <p:nvGrpSpPr>
          <p:cNvPr id="261" name="Group 9"/>
          <p:cNvGrpSpPr/>
          <p:nvPr/>
        </p:nvGrpSpPr>
        <p:grpSpPr>
          <a:xfrm>
            <a:off x="0" y="0"/>
            <a:ext cx="0" cy="0"/>
            <a:chOff x="0" y="0"/>
            <a:chExt cx="0" cy="0"/>
          </a:xfrm>
        </p:grpSpPr>
      </p:gr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 name="TextShape 1"/>
          <p:cNvSpPr txBox="1"/>
          <p:nvPr/>
        </p:nvSpPr>
        <p:spPr>
          <a:xfrm>
            <a:off x="1278720" y="155520"/>
            <a:ext cx="10515240" cy="525240"/>
          </a:xfrm>
          <a:prstGeom prst="rect">
            <a:avLst/>
          </a:prstGeom>
          <a:noFill/>
          <a:ln>
            <a:noFill/>
          </a:ln>
        </p:spPr>
        <p:txBody>
          <a:bodyPr anchor="ctr">
            <a:normAutofit fontScale="84500" lnSpcReduction="20000"/>
          </a:bodyPr>
          <a:lstStyle/>
          <a:p>
            <a:pPr algn="ctr">
              <a:lnSpc>
                <a:spcPct val="90000"/>
              </a:lnSpc>
            </a:pPr>
            <a:r>
              <a:rPr lang="en-US" sz="4400" b="1" strike="noStrike" spc="-1">
                <a:solidFill>
                  <a:srgbClr val="002060"/>
                </a:solidFill>
                <a:latin typeface="Calibri Light"/>
              </a:rPr>
              <a:t>Why ResNet?</a:t>
            </a:r>
            <a:endParaRPr lang="en-US" sz="4400" b="0" strike="noStrike" spc="-1">
              <a:solidFill>
                <a:srgbClr val="000000"/>
              </a:solidFill>
              <a:latin typeface="Calibri"/>
            </a:endParaRPr>
          </a:p>
        </p:txBody>
      </p:sp>
      <p:sp>
        <p:nvSpPr>
          <p:cNvPr id="263" name="TextShape 2"/>
          <p:cNvSpPr txBox="1"/>
          <p:nvPr/>
        </p:nvSpPr>
        <p:spPr>
          <a:xfrm>
            <a:off x="685800" y="1119240"/>
            <a:ext cx="11320200" cy="5236920"/>
          </a:xfrm>
          <a:prstGeom prst="rect">
            <a:avLst/>
          </a:prstGeom>
          <a:noFill/>
          <a:ln>
            <a:noFill/>
          </a:ln>
        </p:spPr>
        <p:txBody>
          <a:bodyPr>
            <a:normAutofit/>
          </a:bodyPr>
          <a:lstStyle/>
          <a:p>
            <a:pPr marL="228600" indent="-228240">
              <a:lnSpc>
                <a:spcPct val="90000"/>
              </a:lnSpc>
              <a:spcBef>
                <a:spcPts val="1001"/>
              </a:spcBef>
              <a:buClr>
                <a:srgbClr val="0070C0"/>
              </a:buClr>
              <a:buFont typeface="Arial"/>
              <a:buChar char="•"/>
            </a:pPr>
            <a:r>
              <a:rPr lang="en-US" sz="2800" b="0" strike="noStrike" spc="-1">
                <a:solidFill>
                  <a:srgbClr val="0070C0"/>
                </a:solidFill>
                <a:latin typeface="Calibri"/>
              </a:rPr>
              <a:t>When the deeper network starts to converge, a degradation problem has been exposed: with the network depth increasing, accuracy gets saturated (which might be unsurprising) and then degrades rapidly</a:t>
            </a:r>
          </a:p>
          <a:p>
            <a:pPr marL="228600" indent="-228240">
              <a:lnSpc>
                <a:spcPct val="90000"/>
              </a:lnSpc>
              <a:spcBef>
                <a:spcPts val="1001"/>
              </a:spcBef>
              <a:buClr>
                <a:srgbClr val="0070C0"/>
              </a:buClr>
              <a:buFont typeface="Arial"/>
              <a:buChar char="•"/>
            </a:pPr>
            <a:r>
              <a:rPr lang="en-US" sz="2800" b="0" strike="noStrike" spc="-1">
                <a:solidFill>
                  <a:srgbClr val="0070C0"/>
                </a:solidFill>
                <a:latin typeface="Calibri"/>
              </a:rPr>
              <a:t>Such degradation is not caused by overfitting not by more layers</a:t>
            </a:r>
          </a:p>
          <a:p>
            <a:pPr marL="685800" lvl="1" indent="-228240">
              <a:lnSpc>
                <a:spcPct val="90000"/>
              </a:lnSpc>
              <a:spcBef>
                <a:spcPts val="499"/>
              </a:spcBef>
              <a:buClr>
                <a:srgbClr val="548235"/>
              </a:buClr>
              <a:buFont typeface="Arial"/>
              <a:buChar char="•"/>
            </a:pPr>
            <a:r>
              <a:rPr lang="en-US" sz="2400" b="0" strike="noStrike" spc="-1">
                <a:solidFill>
                  <a:srgbClr val="548235"/>
                </a:solidFill>
                <a:latin typeface="Calibri"/>
              </a:rPr>
              <a:t>But because of the failure of the traditional optimization methods</a:t>
            </a:r>
            <a:endParaRPr lang="en-US" sz="2400" b="0" strike="noStrike" spc="-1">
              <a:solidFill>
                <a:srgbClr val="FFC000"/>
              </a:solidFill>
              <a:latin typeface="Calibri"/>
            </a:endParaRPr>
          </a:p>
          <a:p>
            <a:pPr marL="228600" indent="-228240">
              <a:lnSpc>
                <a:spcPct val="90000"/>
              </a:lnSpc>
              <a:spcBef>
                <a:spcPts val="1001"/>
              </a:spcBef>
              <a:buClr>
                <a:srgbClr val="0070C0"/>
              </a:buClr>
              <a:buFont typeface="Arial"/>
              <a:buChar char="•"/>
            </a:pPr>
            <a:r>
              <a:rPr lang="en-US" sz="2800" b="0" strike="noStrike" spc="-1">
                <a:solidFill>
                  <a:srgbClr val="0070C0"/>
                </a:solidFill>
                <a:latin typeface="Calibri"/>
              </a:rPr>
              <a:t>Therefore, we add workarounds to propagate the information needed to optimize better </a:t>
            </a:r>
          </a:p>
          <a:p>
            <a:pPr marL="228600" indent="-228240">
              <a:lnSpc>
                <a:spcPct val="90000"/>
              </a:lnSpc>
              <a:spcBef>
                <a:spcPts val="1001"/>
              </a:spcBef>
              <a:buClr>
                <a:srgbClr val="0070C0"/>
              </a:buClr>
              <a:buFont typeface="Arial"/>
              <a:buChar char="•"/>
            </a:pPr>
            <a:r>
              <a:rPr lang="en-US" sz="2800" b="0" strike="noStrike" spc="-1">
                <a:solidFill>
                  <a:srgbClr val="0070C0"/>
                </a:solidFill>
                <a:latin typeface="Calibri"/>
              </a:rPr>
              <a:t>So, does ResNet solve the problem?</a:t>
            </a:r>
          </a:p>
          <a:p>
            <a:pPr marL="685800" lvl="1" indent="-228240">
              <a:lnSpc>
                <a:spcPct val="90000"/>
              </a:lnSpc>
              <a:spcBef>
                <a:spcPts val="499"/>
              </a:spcBef>
              <a:buClr>
                <a:srgbClr val="548235"/>
              </a:buClr>
              <a:buFont typeface="Arial"/>
              <a:buChar char="•"/>
            </a:pPr>
            <a:r>
              <a:rPr lang="en-US" sz="2400" b="0" strike="noStrike" spc="-1">
                <a:solidFill>
                  <a:srgbClr val="548235"/>
                </a:solidFill>
                <a:latin typeface="Calibri"/>
              </a:rPr>
              <a:t>The next slide shows the improvements</a:t>
            </a:r>
            <a:br/>
            <a:r>
              <a:rPr lang="en-US" sz="2400" b="0" strike="noStrike" spc="-1">
                <a:solidFill>
                  <a:srgbClr val="548235"/>
                </a:solidFill>
                <a:latin typeface="Calibri"/>
              </a:rPr>
              <a:t> </a:t>
            </a:r>
            <a:endParaRPr lang="en-US" sz="2400" b="0" strike="noStrike" spc="-1">
              <a:solidFill>
                <a:srgbClr val="FFC000"/>
              </a:solidFill>
              <a:latin typeface="Calibri"/>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 name="TextShape 1"/>
          <p:cNvSpPr txBox="1"/>
          <p:nvPr/>
        </p:nvSpPr>
        <p:spPr>
          <a:xfrm>
            <a:off x="1278720" y="155520"/>
            <a:ext cx="10515240" cy="525240"/>
          </a:xfrm>
          <a:prstGeom prst="rect">
            <a:avLst/>
          </a:prstGeom>
          <a:noFill/>
          <a:ln>
            <a:noFill/>
          </a:ln>
        </p:spPr>
        <p:txBody>
          <a:bodyPr anchor="ctr">
            <a:normAutofit fontScale="84500" lnSpcReduction="20000"/>
          </a:bodyPr>
          <a:lstStyle/>
          <a:p>
            <a:pPr algn="ctr">
              <a:lnSpc>
                <a:spcPct val="90000"/>
              </a:lnSpc>
            </a:pPr>
            <a:r>
              <a:rPr lang="en-US" sz="4400" b="1" strike="noStrike" spc="-1">
                <a:solidFill>
                  <a:srgbClr val="002060"/>
                </a:solidFill>
                <a:latin typeface="Calibri Light"/>
              </a:rPr>
              <a:t>ResNet</a:t>
            </a:r>
            <a:endParaRPr lang="en-US" sz="4400" b="0" strike="noStrike" spc="-1">
              <a:solidFill>
                <a:srgbClr val="000000"/>
              </a:solidFill>
              <a:latin typeface="Calibri"/>
            </a:endParaRPr>
          </a:p>
        </p:txBody>
      </p:sp>
      <p:pic>
        <p:nvPicPr>
          <p:cNvPr id="265" name="Picture 3"/>
          <p:cNvPicPr/>
          <p:nvPr/>
        </p:nvPicPr>
        <p:blipFill>
          <a:blip r:embed="rId2"/>
          <a:stretch/>
        </p:blipFill>
        <p:spPr>
          <a:xfrm>
            <a:off x="425520" y="1366920"/>
            <a:ext cx="11340360" cy="3877560"/>
          </a:xfrm>
          <a:prstGeom prst="rect">
            <a:avLst/>
          </a:prstGeom>
          <a:ln>
            <a:noFill/>
          </a:ln>
        </p:spPr>
      </p:pic>
      <p:grpSp>
        <p:nvGrpSpPr>
          <p:cNvPr id="266" name="Group 2"/>
          <p:cNvGrpSpPr/>
          <p:nvPr/>
        </p:nvGrpSpPr>
        <p:grpSpPr>
          <a:xfrm>
            <a:off x="0" y="0"/>
            <a:ext cx="0" cy="0"/>
            <a:chOff x="0" y="0"/>
            <a:chExt cx="0" cy="0"/>
          </a:xfrm>
        </p:grpSpPr>
      </p:grpSp>
      <p:grpSp>
        <p:nvGrpSpPr>
          <p:cNvPr id="267" name="Group 3"/>
          <p:cNvGrpSpPr/>
          <p:nvPr/>
        </p:nvGrpSpPr>
        <p:grpSpPr>
          <a:xfrm>
            <a:off x="0" y="0"/>
            <a:ext cx="0" cy="0"/>
            <a:chOff x="0" y="0"/>
            <a:chExt cx="0" cy="0"/>
          </a:xfrm>
        </p:grpSpPr>
      </p:grpSp>
      <p:grpSp>
        <p:nvGrpSpPr>
          <p:cNvPr id="268" name="Group 4"/>
          <p:cNvGrpSpPr/>
          <p:nvPr/>
        </p:nvGrpSpPr>
        <p:grpSpPr>
          <a:xfrm>
            <a:off x="0" y="0"/>
            <a:ext cx="0" cy="0"/>
            <a:chOff x="0" y="0"/>
            <a:chExt cx="0" cy="0"/>
          </a:xfrm>
        </p:grpSpPr>
      </p:gr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 name="TextShape 1"/>
          <p:cNvSpPr txBox="1"/>
          <p:nvPr/>
        </p:nvSpPr>
        <p:spPr>
          <a:xfrm>
            <a:off x="1278720" y="155520"/>
            <a:ext cx="10515240" cy="525240"/>
          </a:xfrm>
          <a:prstGeom prst="rect">
            <a:avLst/>
          </a:prstGeom>
          <a:noFill/>
          <a:ln>
            <a:noFill/>
          </a:ln>
        </p:spPr>
        <p:txBody>
          <a:bodyPr anchor="ctr">
            <a:normAutofit fontScale="84500" lnSpcReduction="20000"/>
          </a:bodyPr>
          <a:lstStyle/>
          <a:p>
            <a:pPr algn="ctr">
              <a:lnSpc>
                <a:spcPct val="90000"/>
              </a:lnSpc>
            </a:pPr>
            <a:r>
              <a:rPr lang="en-US" sz="4400" b="1" strike="noStrike" spc="-1">
                <a:solidFill>
                  <a:srgbClr val="002060"/>
                </a:solidFill>
                <a:latin typeface="Calibri Light"/>
              </a:rPr>
              <a:t>ResNet</a:t>
            </a:r>
            <a:endParaRPr lang="en-US" sz="4400" b="0" strike="noStrike" spc="-1">
              <a:solidFill>
                <a:srgbClr val="000000"/>
              </a:solidFill>
              <a:latin typeface="Calibri"/>
            </a:endParaRPr>
          </a:p>
        </p:txBody>
      </p:sp>
      <p:pic>
        <p:nvPicPr>
          <p:cNvPr id="270" name="Picture 3"/>
          <p:cNvPicPr/>
          <p:nvPr/>
        </p:nvPicPr>
        <p:blipFill>
          <a:blip r:embed="rId2"/>
          <a:stretch/>
        </p:blipFill>
        <p:spPr>
          <a:xfrm>
            <a:off x="1150200" y="943200"/>
            <a:ext cx="9350640" cy="5857920"/>
          </a:xfrm>
          <a:prstGeom prst="rect">
            <a:avLst/>
          </a:prstGeom>
          <a:ln>
            <a:noFill/>
          </a:ln>
        </p:spPr>
      </p:pic>
      <p:grpSp>
        <p:nvGrpSpPr>
          <p:cNvPr id="271" name="Group 2"/>
          <p:cNvGrpSpPr/>
          <p:nvPr/>
        </p:nvGrpSpPr>
        <p:grpSpPr>
          <a:xfrm>
            <a:off x="0" y="0"/>
            <a:ext cx="0" cy="0"/>
            <a:chOff x="0" y="0"/>
            <a:chExt cx="0" cy="0"/>
          </a:xfrm>
        </p:grpSpPr>
      </p:gr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 name="TextShape 1"/>
          <p:cNvSpPr txBox="1"/>
          <p:nvPr/>
        </p:nvSpPr>
        <p:spPr>
          <a:xfrm>
            <a:off x="1278720" y="155520"/>
            <a:ext cx="10515240" cy="525240"/>
          </a:xfrm>
          <a:prstGeom prst="rect">
            <a:avLst/>
          </a:prstGeom>
          <a:noFill/>
          <a:ln>
            <a:noFill/>
          </a:ln>
        </p:spPr>
        <p:txBody>
          <a:bodyPr anchor="ctr">
            <a:normAutofit fontScale="84500" lnSpcReduction="20000"/>
          </a:bodyPr>
          <a:lstStyle/>
          <a:p>
            <a:pPr algn="ctr">
              <a:lnSpc>
                <a:spcPct val="90000"/>
              </a:lnSpc>
            </a:pPr>
            <a:r>
              <a:rPr lang="en-US" sz="4400" b="1" strike="noStrike" spc="-1">
                <a:solidFill>
                  <a:srgbClr val="002060"/>
                </a:solidFill>
                <a:latin typeface="Calibri Light"/>
              </a:rPr>
              <a:t>More optimizations</a:t>
            </a:r>
            <a:endParaRPr lang="en-US" sz="4400" b="0" strike="noStrike" spc="-1">
              <a:solidFill>
                <a:srgbClr val="000000"/>
              </a:solidFill>
              <a:latin typeface="Calibri"/>
            </a:endParaRPr>
          </a:p>
        </p:txBody>
      </p:sp>
      <p:pic>
        <p:nvPicPr>
          <p:cNvPr id="273" name="Picture 3"/>
          <p:cNvPicPr/>
          <p:nvPr/>
        </p:nvPicPr>
        <p:blipFill>
          <a:blip r:embed="rId2"/>
          <a:stretch/>
        </p:blipFill>
        <p:spPr>
          <a:xfrm>
            <a:off x="778680" y="1846800"/>
            <a:ext cx="10229040" cy="3907800"/>
          </a:xfrm>
          <a:prstGeom prst="rect">
            <a:avLst/>
          </a:prstGeom>
          <a:ln>
            <a:noFill/>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 name="TextShape 1"/>
          <p:cNvSpPr txBox="1"/>
          <p:nvPr/>
        </p:nvSpPr>
        <p:spPr>
          <a:xfrm>
            <a:off x="1278720" y="155520"/>
            <a:ext cx="10515240" cy="525240"/>
          </a:xfrm>
          <a:prstGeom prst="rect">
            <a:avLst/>
          </a:prstGeom>
          <a:noFill/>
          <a:ln>
            <a:noFill/>
          </a:ln>
        </p:spPr>
        <p:txBody>
          <a:bodyPr anchor="ctr">
            <a:normAutofit fontScale="84500" lnSpcReduction="20000"/>
          </a:bodyPr>
          <a:lstStyle/>
          <a:p>
            <a:pPr algn="ctr">
              <a:lnSpc>
                <a:spcPct val="90000"/>
              </a:lnSpc>
            </a:pPr>
            <a:r>
              <a:rPr lang="en-US" sz="4400" b="1" strike="noStrike" spc="-1">
                <a:solidFill>
                  <a:srgbClr val="002060"/>
                </a:solidFill>
                <a:latin typeface="Calibri Light"/>
              </a:rPr>
              <a:t>ResNet in practice</a:t>
            </a:r>
            <a:endParaRPr lang="en-US" sz="4400" b="0" strike="noStrike" spc="-1">
              <a:solidFill>
                <a:srgbClr val="000000"/>
              </a:solidFill>
              <a:latin typeface="Calibri"/>
            </a:endParaRPr>
          </a:p>
        </p:txBody>
      </p:sp>
      <p:sp>
        <p:nvSpPr>
          <p:cNvPr id="275" name="TextShape 2"/>
          <p:cNvSpPr txBox="1"/>
          <p:nvPr/>
        </p:nvSpPr>
        <p:spPr>
          <a:xfrm>
            <a:off x="685800" y="1119240"/>
            <a:ext cx="11320200" cy="5236920"/>
          </a:xfrm>
          <a:prstGeom prst="rect">
            <a:avLst/>
          </a:prstGeom>
          <a:noFill/>
          <a:ln>
            <a:noFill/>
          </a:ln>
        </p:spPr>
        <p:txBody>
          <a:bodyPr>
            <a:noAutofit/>
          </a:bodyPr>
          <a:lstStyle/>
          <a:p>
            <a:pPr marL="228600" indent="-228240">
              <a:lnSpc>
                <a:spcPct val="90000"/>
              </a:lnSpc>
              <a:spcBef>
                <a:spcPts val="1001"/>
              </a:spcBef>
              <a:buClr>
                <a:srgbClr val="0070C0"/>
              </a:buClr>
              <a:buFont typeface="Arial"/>
              <a:buChar char="•"/>
            </a:pPr>
            <a:r>
              <a:rPr lang="en-US" sz="2800" b="0" strike="noStrike" spc="-1" dirty="0">
                <a:solidFill>
                  <a:srgbClr val="0070C0"/>
                </a:solidFill>
                <a:latin typeface="Calibri"/>
              </a:rPr>
              <a:t>Batch normalization after every CONV layer</a:t>
            </a:r>
          </a:p>
          <a:p>
            <a:pPr marL="228600" indent="-228240">
              <a:lnSpc>
                <a:spcPct val="90000"/>
              </a:lnSpc>
              <a:spcBef>
                <a:spcPts val="1001"/>
              </a:spcBef>
              <a:buClr>
                <a:srgbClr val="0070C0"/>
              </a:buClr>
              <a:buFont typeface="Arial"/>
              <a:buChar char="•"/>
            </a:pPr>
            <a:r>
              <a:rPr lang="en-US" sz="2800" b="0" strike="noStrike" spc="-1" dirty="0">
                <a:solidFill>
                  <a:srgbClr val="0070C0"/>
                </a:solidFill>
                <a:latin typeface="Calibri"/>
              </a:rPr>
              <a:t>Xavier/2 initialization from He et al.</a:t>
            </a:r>
          </a:p>
          <a:p>
            <a:pPr marL="228600" indent="-228240">
              <a:lnSpc>
                <a:spcPct val="90000"/>
              </a:lnSpc>
              <a:spcBef>
                <a:spcPts val="1001"/>
              </a:spcBef>
              <a:buClr>
                <a:srgbClr val="0070C0"/>
              </a:buClr>
              <a:buFont typeface="Arial"/>
              <a:buChar char="•"/>
            </a:pPr>
            <a:r>
              <a:rPr lang="en-US" sz="2800" b="0" strike="noStrike" spc="-1" dirty="0">
                <a:solidFill>
                  <a:srgbClr val="0070C0"/>
                </a:solidFill>
                <a:latin typeface="Calibri"/>
              </a:rPr>
              <a:t>SGD + Momentum (0.9)</a:t>
            </a:r>
          </a:p>
          <a:p>
            <a:pPr marL="228600" indent="-228240">
              <a:lnSpc>
                <a:spcPct val="90000"/>
              </a:lnSpc>
              <a:spcBef>
                <a:spcPts val="1001"/>
              </a:spcBef>
              <a:buClr>
                <a:srgbClr val="0070C0"/>
              </a:buClr>
              <a:buFont typeface="Arial"/>
              <a:buChar char="•"/>
            </a:pPr>
            <a:r>
              <a:rPr lang="en-US" sz="2800" b="0" strike="noStrike" spc="-1" dirty="0">
                <a:solidFill>
                  <a:srgbClr val="0070C0"/>
                </a:solidFill>
                <a:latin typeface="Calibri"/>
              </a:rPr>
              <a:t>Learning rate: 0.1, divided by 10 when validation error plateaus </a:t>
            </a:r>
          </a:p>
          <a:p>
            <a:pPr marL="228600" indent="-228240">
              <a:lnSpc>
                <a:spcPct val="90000"/>
              </a:lnSpc>
              <a:spcBef>
                <a:spcPts val="1001"/>
              </a:spcBef>
              <a:buClr>
                <a:srgbClr val="0070C0"/>
              </a:buClr>
              <a:buFont typeface="Arial"/>
              <a:buChar char="•"/>
            </a:pPr>
            <a:r>
              <a:rPr lang="en-US" sz="2800" b="0" strike="noStrike" spc="-1" dirty="0">
                <a:solidFill>
                  <a:srgbClr val="0070C0"/>
                </a:solidFill>
                <a:latin typeface="Calibri"/>
              </a:rPr>
              <a:t>Mini-batch size 256</a:t>
            </a:r>
          </a:p>
          <a:p>
            <a:pPr marL="228600" indent="-228240">
              <a:lnSpc>
                <a:spcPct val="90000"/>
              </a:lnSpc>
              <a:spcBef>
                <a:spcPts val="1001"/>
              </a:spcBef>
              <a:buClr>
                <a:srgbClr val="0070C0"/>
              </a:buClr>
              <a:buFont typeface="Arial"/>
              <a:buChar char="•"/>
            </a:pPr>
            <a:r>
              <a:rPr lang="en-US" sz="2800" b="0" strike="noStrike" spc="-1" dirty="0">
                <a:solidFill>
                  <a:srgbClr val="0070C0"/>
                </a:solidFill>
                <a:latin typeface="Calibri"/>
              </a:rPr>
              <a:t>Weight decay of 1e-5</a:t>
            </a:r>
          </a:p>
          <a:p>
            <a:pPr marL="228600" indent="-228240">
              <a:lnSpc>
                <a:spcPct val="90000"/>
              </a:lnSpc>
              <a:spcBef>
                <a:spcPts val="1001"/>
              </a:spcBef>
              <a:buClr>
                <a:srgbClr val="0070C0"/>
              </a:buClr>
              <a:buFont typeface="Arial"/>
              <a:buChar char="•"/>
            </a:pPr>
            <a:r>
              <a:rPr lang="en-US" sz="2800" b="0" strike="noStrike" spc="-1" dirty="0">
                <a:solidFill>
                  <a:srgbClr val="0070C0"/>
                </a:solidFill>
                <a:latin typeface="Calibri"/>
              </a:rPr>
              <a:t>No dropout used</a:t>
            </a:r>
          </a:p>
          <a:p>
            <a:pPr>
              <a:lnSpc>
                <a:spcPct val="90000"/>
              </a:lnSpc>
              <a:spcBef>
                <a:spcPts val="1001"/>
              </a:spcBef>
            </a:pPr>
            <a:endParaRPr lang="en-US" sz="2800" b="0" strike="noStrike" spc="-1" dirty="0">
              <a:solidFill>
                <a:srgbClr val="0070C0"/>
              </a:solidFill>
              <a:latin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TextShape 1"/>
          <p:cNvSpPr txBox="1"/>
          <p:nvPr/>
        </p:nvSpPr>
        <p:spPr>
          <a:xfrm>
            <a:off x="1278720" y="155520"/>
            <a:ext cx="10515240" cy="525240"/>
          </a:xfrm>
          <a:prstGeom prst="rect">
            <a:avLst/>
          </a:prstGeom>
          <a:noFill/>
          <a:ln>
            <a:noFill/>
          </a:ln>
        </p:spPr>
        <p:txBody>
          <a:bodyPr anchor="ctr">
            <a:normAutofit fontScale="84500" lnSpcReduction="20000"/>
          </a:bodyPr>
          <a:lstStyle/>
          <a:p>
            <a:pPr algn="ctr">
              <a:lnSpc>
                <a:spcPct val="90000"/>
              </a:lnSpc>
            </a:pPr>
            <a:r>
              <a:rPr lang="en-US" sz="4400" b="1" strike="noStrike" spc="-1">
                <a:solidFill>
                  <a:srgbClr val="002060"/>
                </a:solidFill>
                <a:latin typeface="Calibri Light"/>
              </a:rPr>
              <a:t>Filter Hyperparameters</a:t>
            </a:r>
            <a:endParaRPr lang="en-US" sz="4400" b="0" strike="noStrike" spc="-1">
              <a:solidFill>
                <a:srgbClr val="000000"/>
              </a:solidFill>
              <a:latin typeface="Calibri"/>
            </a:endParaRPr>
          </a:p>
        </p:txBody>
      </p:sp>
      <p:sp>
        <p:nvSpPr>
          <p:cNvPr id="105" name="TextShape 2"/>
          <p:cNvSpPr txBox="1"/>
          <p:nvPr/>
        </p:nvSpPr>
        <p:spPr>
          <a:xfrm>
            <a:off x="685800" y="1119240"/>
            <a:ext cx="11320200" cy="1579680"/>
          </a:xfrm>
          <a:prstGeom prst="rect">
            <a:avLst/>
          </a:prstGeom>
          <a:noFill/>
          <a:ln>
            <a:noFill/>
          </a:ln>
        </p:spPr>
        <p:txBody>
          <a:bodyPr>
            <a:normAutofit lnSpcReduction="10000"/>
          </a:bodyPr>
          <a:lstStyle/>
          <a:p>
            <a:pPr marL="228600" indent="-228240">
              <a:lnSpc>
                <a:spcPct val="90000"/>
              </a:lnSpc>
              <a:spcBef>
                <a:spcPts val="1001"/>
              </a:spcBef>
              <a:buClr>
                <a:srgbClr val="0070C0"/>
              </a:buClr>
              <a:buFont typeface="Arial"/>
              <a:buChar char="•"/>
            </a:pPr>
            <a:r>
              <a:rPr lang="en-US" sz="2800" b="0" strike="noStrike" spc="-1">
                <a:solidFill>
                  <a:srgbClr val="0070C0"/>
                </a:solidFill>
                <a:latin typeface="Calibri"/>
              </a:rPr>
              <a:t>Dimensions of a filter ― A filter of size F× F  applied to an input containing C channels is a F×F×C volume that performs convolutions on an input of size I×I×C and produces an output feature map (also called activation map) of size O×O×1.</a:t>
            </a:r>
          </a:p>
        </p:txBody>
      </p:sp>
      <p:pic>
        <p:nvPicPr>
          <p:cNvPr id="106" name="Picture 4"/>
          <p:cNvPicPr/>
          <p:nvPr/>
        </p:nvPicPr>
        <p:blipFill>
          <a:blip r:embed="rId2"/>
          <a:stretch/>
        </p:blipFill>
        <p:spPr>
          <a:xfrm>
            <a:off x="1315080" y="3078360"/>
            <a:ext cx="9780120" cy="2660040"/>
          </a:xfrm>
          <a:prstGeom prst="rect">
            <a:avLst/>
          </a:prstGeom>
          <a:ln>
            <a:noFill/>
          </a:ln>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 name="TextShape 1"/>
          <p:cNvSpPr txBox="1"/>
          <p:nvPr/>
        </p:nvSpPr>
        <p:spPr>
          <a:xfrm>
            <a:off x="1278720" y="155520"/>
            <a:ext cx="10515240" cy="525240"/>
          </a:xfrm>
          <a:prstGeom prst="rect">
            <a:avLst/>
          </a:prstGeom>
          <a:noFill/>
          <a:ln>
            <a:noFill/>
          </a:ln>
        </p:spPr>
        <p:txBody>
          <a:bodyPr anchor="ctr">
            <a:normAutofit fontScale="84500" lnSpcReduction="20000"/>
          </a:bodyPr>
          <a:lstStyle/>
          <a:p>
            <a:pPr algn="ctr">
              <a:lnSpc>
                <a:spcPct val="90000"/>
              </a:lnSpc>
            </a:pPr>
            <a:r>
              <a:rPr lang="en-US" sz="4400" b="1" strike="noStrike" spc="-1">
                <a:solidFill>
                  <a:srgbClr val="002060"/>
                </a:solidFill>
                <a:latin typeface="Calibri Light"/>
              </a:rPr>
              <a:t>DenseNet</a:t>
            </a:r>
            <a:endParaRPr lang="en-US" sz="4400" b="0" strike="noStrike" spc="-1">
              <a:solidFill>
                <a:srgbClr val="000000"/>
              </a:solidFill>
              <a:latin typeface="Calibri"/>
            </a:endParaRPr>
          </a:p>
        </p:txBody>
      </p:sp>
      <p:sp>
        <p:nvSpPr>
          <p:cNvPr id="277" name="TextShape 2"/>
          <p:cNvSpPr txBox="1"/>
          <p:nvPr/>
        </p:nvSpPr>
        <p:spPr>
          <a:xfrm>
            <a:off x="685800" y="1119240"/>
            <a:ext cx="5562360" cy="5236920"/>
          </a:xfrm>
          <a:prstGeom prst="rect">
            <a:avLst/>
          </a:prstGeom>
          <a:noFill/>
          <a:ln>
            <a:noFill/>
          </a:ln>
        </p:spPr>
        <p:txBody>
          <a:bodyPr>
            <a:noAutofit/>
          </a:bodyPr>
          <a:lstStyle/>
          <a:p>
            <a:pPr marL="228600" indent="-228240">
              <a:lnSpc>
                <a:spcPct val="90000"/>
              </a:lnSpc>
              <a:spcBef>
                <a:spcPts val="1001"/>
              </a:spcBef>
              <a:buClr>
                <a:srgbClr val="0070C0"/>
              </a:buClr>
              <a:buFont typeface="Arial"/>
              <a:buChar char="•"/>
            </a:pPr>
            <a:r>
              <a:rPr lang="en-US" sz="2800" b="0" strike="noStrike" spc="-1" dirty="0" err="1">
                <a:solidFill>
                  <a:srgbClr val="0070C0"/>
                </a:solidFill>
                <a:latin typeface="Calibri"/>
              </a:rPr>
              <a:t>ResNet</a:t>
            </a:r>
            <a:r>
              <a:rPr lang="en-US" sz="2800" b="0" strike="noStrike" spc="-1" dirty="0">
                <a:solidFill>
                  <a:srgbClr val="0070C0"/>
                </a:solidFill>
                <a:latin typeface="Calibri"/>
              </a:rPr>
              <a:t> to the extreme </a:t>
            </a:r>
          </a:p>
          <a:p>
            <a:pPr marL="228600" indent="-228240">
              <a:lnSpc>
                <a:spcPct val="90000"/>
              </a:lnSpc>
              <a:spcBef>
                <a:spcPts val="1001"/>
              </a:spcBef>
              <a:buClr>
                <a:srgbClr val="0070C0"/>
              </a:buClr>
              <a:buFont typeface="Arial"/>
              <a:buChar char="•"/>
            </a:pPr>
            <a:r>
              <a:rPr lang="en-US" sz="2800" b="0" strike="noStrike" spc="-1" dirty="0">
                <a:solidFill>
                  <a:srgbClr val="0070C0"/>
                </a:solidFill>
                <a:latin typeface="Calibri"/>
              </a:rPr>
              <a:t>Every layer is connected with all the next layers </a:t>
            </a:r>
          </a:p>
        </p:txBody>
      </p:sp>
      <p:pic>
        <p:nvPicPr>
          <p:cNvPr id="278" name="Picture 4"/>
          <p:cNvPicPr/>
          <p:nvPr/>
        </p:nvPicPr>
        <p:blipFill>
          <a:blip r:embed="rId2"/>
          <a:stretch/>
        </p:blipFill>
        <p:spPr>
          <a:xfrm>
            <a:off x="6676560" y="1119240"/>
            <a:ext cx="4343040" cy="5409720"/>
          </a:xfrm>
          <a:prstGeom prst="rect">
            <a:avLst/>
          </a:prstGeom>
          <a:ln>
            <a:noFill/>
          </a:ln>
        </p:spPr>
      </p:pic>
      <p:grpSp>
        <p:nvGrpSpPr>
          <p:cNvPr id="279" name="Group 3"/>
          <p:cNvGrpSpPr/>
          <p:nvPr/>
        </p:nvGrpSpPr>
        <p:grpSpPr>
          <a:xfrm>
            <a:off x="0" y="0"/>
            <a:ext cx="0" cy="0"/>
            <a:chOff x="0" y="0"/>
            <a:chExt cx="0" cy="0"/>
          </a:xfrm>
        </p:grpSpPr>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 name="TextShape 1"/>
          <p:cNvSpPr txBox="1"/>
          <p:nvPr/>
        </p:nvSpPr>
        <p:spPr>
          <a:xfrm>
            <a:off x="1278720" y="155520"/>
            <a:ext cx="10515240" cy="525240"/>
          </a:xfrm>
          <a:prstGeom prst="rect">
            <a:avLst/>
          </a:prstGeom>
          <a:noFill/>
          <a:ln>
            <a:noFill/>
          </a:ln>
        </p:spPr>
        <p:txBody>
          <a:bodyPr anchor="ctr">
            <a:normAutofit fontScale="84500" lnSpcReduction="20000"/>
          </a:bodyPr>
          <a:lstStyle/>
          <a:p>
            <a:pPr algn="ctr">
              <a:lnSpc>
                <a:spcPct val="90000"/>
              </a:lnSpc>
            </a:pPr>
            <a:r>
              <a:rPr lang="en-US" sz="4400" b="1" strike="noStrike" spc="-1">
                <a:solidFill>
                  <a:srgbClr val="002060"/>
                </a:solidFill>
                <a:latin typeface="Calibri Light"/>
              </a:rPr>
              <a:t>Filter hyperparameters: stride</a:t>
            </a:r>
            <a:endParaRPr lang="en-US" sz="4400" b="0" strike="noStrike" spc="-1">
              <a:solidFill>
                <a:srgbClr val="000000"/>
              </a:solidFill>
              <a:latin typeface="Calibri"/>
            </a:endParaRPr>
          </a:p>
        </p:txBody>
      </p:sp>
      <p:sp>
        <p:nvSpPr>
          <p:cNvPr id="108" name="TextShape 2"/>
          <p:cNvSpPr txBox="1"/>
          <p:nvPr/>
        </p:nvSpPr>
        <p:spPr>
          <a:xfrm>
            <a:off x="685800" y="1119240"/>
            <a:ext cx="11320200" cy="973800"/>
          </a:xfrm>
          <a:prstGeom prst="rect">
            <a:avLst/>
          </a:prstGeom>
          <a:noFill/>
          <a:ln>
            <a:noFill/>
          </a:ln>
        </p:spPr>
        <p:txBody>
          <a:bodyPr>
            <a:noAutofit/>
          </a:bodyPr>
          <a:lstStyle/>
          <a:p>
            <a:pPr marL="228600" indent="-228240">
              <a:lnSpc>
                <a:spcPct val="90000"/>
              </a:lnSpc>
              <a:spcBef>
                <a:spcPts val="1001"/>
              </a:spcBef>
              <a:buClr>
                <a:srgbClr val="0070C0"/>
              </a:buClr>
              <a:buFont typeface="Arial"/>
              <a:buChar char="•"/>
            </a:pPr>
            <a:r>
              <a:rPr lang="en-US" sz="2800" b="1" strike="noStrike" spc="-1">
                <a:solidFill>
                  <a:srgbClr val="0070C0"/>
                </a:solidFill>
                <a:latin typeface="Calibri"/>
              </a:rPr>
              <a:t>Stride</a:t>
            </a:r>
            <a:r>
              <a:rPr lang="en-US" sz="2800" b="0" strike="noStrike" spc="-1">
                <a:solidFill>
                  <a:srgbClr val="0070C0"/>
                </a:solidFill>
                <a:latin typeface="Calibri"/>
              </a:rPr>
              <a:t> ― For a convolutional or a pooling operation, the stride SS denotes the number of pixels by which the window moves after each operation.</a:t>
            </a:r>
          </a:p>
        </p:txBody>
      </p:sp>
      <p:pic>
        <p:nvPicPr>
          <p:cNvPr id="109" name="Picture 3"/>
          <p:cNvPicPr/>
          <p:nvPr/>
        </p:nvPicPr>
        <p:blipFill>
          <a:blip r:embed="rId2"/>
          <a:stretch/>
        </p:blipFill>
        <p:spPr>
          <a:xfrm>
            <a:off x="770040" y="2958480"/>
            <a:ext cx="10090080" cy="1208520"/>
          </a:xfrm>
          <a:prstGeom prst="rect">
            <a:avLst/>
          </a:prstGeom>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 name="TextShape 1"/>
          <p:cNvSpPr txBox="1"/>
          <p:nvPr/>
        </p:nvSpPr>
        <p:spPr>
          <a:xfrm>
            <a:off x="1278720" y="155520"/>
            <a:ext cx="10515240" cy="525240"/>
          </a:xfrm>
          <a:prstGeom prst="rect">
            <a:avLst/>
          </a:prstGeom>
          <a:noFill/>
          <a:ln>
            <a:noFill/>
          </a:ln>
        </p:spPr>
        <p:txBody>
          <a:bodyPr anchor="ctr">
            <a:normAutofit fontScale="85000" lnSpcReduction="20000"/>
          </a:bodyPr>
          <a:lstStyle/>
          <a:p>
            <a:pPr algn="ctr">
              <a:lnSpc>
                <a:spcPct val="90000"/>
              </a:lnSpc>
            </a:pPr>
            <a:r>
              <a:rPr lang="en-US" sz="4400" b="1" strike="noStrike" spc="-1">
                <a:solidFill>
                  <a:srgbClr val="002060"/>
                </a:solidFill>
                <a:latin typeface="Calibri Light"/>
              </a:rPr>
              <a:t>Filter hyperparameters: padding</a:t>
            </a:r>
            <a:endParaRPr lang="en-US" sz="4400" b="0" strike="noStrike" spc="-1">
              <a:solidFill>
                <a:srgbClr val="000000"/>
              </a:solidFill>
              <a:latin typeface="Calibri"/>
            </a:endParaRPr>
          </a:p>
        </p:txBody>
      </p:sp>
      <p:sp>
        <p:nvSpPr>
          <p:cNvPr id="111" name="TextShape 2"/>
          <p:cNvSpPr txBox="1"/>
          <p:nvPr/>
        </p:nvSpPr>
        <p:spPr>
          <a:xfrm>
            <a:off x="473760" y="742320"/>
            <a:ext cx="11320200" cy="1286640"/>
          </a:xfrm>
          <a:prstGeom prst="rect">
            <a:avLst/>
          </a:prstGeom>
          <a:noFill/>
          <a:ln>
            <a:noFill/>
          </a:ln>
        </p:spPr>
        <p:txBody>
          <a:bodyPr>
            <a:normAutofit fontScale="92500"/>
          </a:bodyPr>
          <a:lstStyle/>
          <a:p>
            <a:pPr marL="228600" indent="-228240">
              <a:lnSpc>
                <a:spcPct val="90000"/>
              </a:lnSpc>
              <a:spcBef>
                <a:spcPts val="1001"/>
              </a:spcBef>
              <a:buClr>
                <a:srgbClr val="0070C0"/>
              </a:buClr>
              <a:buFont typeface="Arial"/>
              <a:buChar char="•"/>
            </a:pPr>
            <a:r>
              <a:rPr lang="en-US" sz="2800" b="0" strike="noStrike" spc="-1">
                <a:solidFill>
                  <a:srgbClr val="0070C0"/>
                </a:solidFill>
                <a:latin typeface="Calibri"/>
              </a:rPr>
              <a:t>Zero-padding ― Zero-padding denotes the process of adding P zeroes to each side of the boundaries of the input. This value can either be manually specified or automatically set through one of the three modes detailed below:</a:t>
            </a:r>
          </a:p>
          <a:p>
            <a:pPr>
              <a:lnSpc>
                <a:spcPct val="90000"/>
              </a:lnSpc>
              <a:spcBef>
                <a:spcPts val="1001"/>
              </a:spcBef>
            </a:pPr>
            <a:endParaRPr lang="en-US" sz="2800" b="0" strike="noStrike" spc="-1">
              <a:solidFill>
                <a:srgbClr val="0070C0"/>
              </a:solidFill>
              <a:latin typeface="Calibri"/>
            </a:endParaRPr>
          </a:p>
          <a:p>
            <a:pPr>
              <a:lnSpc>
                <a:spcPct val="90000"/>
              </a:lnSpc>
              <a:spcBef>
                <a:spcPts val="1001"/>
              </a:spcBef>
            </a:pPr>
            <a:endParaRPr lang="en-US" sz="2800" b="0" strike="noStrike" spc="-1">
              <a:solidFill>
                <a:srgbClr val="0070C0"/>
              </a:solidFill>
              <a:latin typeface="Calibri"/>
            </a:endParaRPr>
          </a:p>
        </p:txBody>
      </p:sp>
      <p:pic>
        <p:nvPicPr>
          <p:cNvPr id="112" name="Picture 4"/>
          <p:cNvPicPr/>
          <p:nvPr/>
        </p:nvPicPr>
        <p:blipFill>
          <a:blip r:embed="rId2"/>
          <a:stretch/>
        </p:blipFill>
        <p:spPr>
          <a:xfrm>
            <a:off x="1763640" y="1914120"/>
            <a:ext cx="8276760" cy="4853880"/>
          </a:xfrm>
          <a:prstGeom prst="rect">
            <a:avLst/>
          </a:prstGeom>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TextShape 1"/>
          <p:cNvSpPr txBox="1"/>
          <p:nvPr/>
        </p:nvSpPr>
        <p:spPr>
          <a:xfrm>
            <a:off x="1278720" y="155520"/>
            <a:ext cx="10515240" cy="525240"/>
          </a:xfrm>
          <a:prstGeom prst="rect">
            <a:avLst/>
          </a:prstGeom>
          <a:noFill/>
          <a:ln>
            <a:noFill/>
          </a:ln>
        </p:spPr>
        <p:txBody>
          <a:bodyPr anchor="ctr">
            <a:normAutofit fontScale="84500" lnSpcReduction="20000"/>
          </a:bodyPr>
          <a:lstStyle/>
          <a:p>
            <a:pPr algn="ctr">
              <a:lnSpc>
                <a:spcPct val="90000"/>
              </a:lnSpc>
            </a:pPr>
            <a:r>
              <a:rPr lang="en-US" sz="4400" b="1" strike="noStrike" spc="-1">
                <a:solidFill>
                  <a:srgbClr val="002060"/>
                </a:solidFill>
                <a:latin typeface="Calibri Light"/>
              </a:rPr>
              <a:t>Tuning Hyperparameters</a:t>
            </a:r>
            <a:endParaRPr lang="en-US" sz="4400" b="0" strike="noStrike" spc="-1">
              <a:solidFill>
                <a:srgbClr val="000000"/>
              </a:solidFill>
              <a:latin typeface="Calibri"/>
            </a:endParaRPr>
          </a:p>
        </p:txBody>
      </p:sp>
      <p:sp>
        <p:nvSpPr>
          <p:cNvPr id="114" name="TextShape 2"/>
          <p:cNvSpPr txBox="1"/>
          <p:nvPr/>
        </p:nvSpPr>
        <p:spPr>
          <a:xfrm>
            <a:off x="685800" y="1119240"/>
            <a:ext cx="11320200" cy="1830960"/>
          </a:xfrm>
          <a:prstGeom prst="rect">
            <a:avLst/>
          </a:prstGeom>
          <a:noFill/>
          <a:ln>
            <a:noFill/>
          </a:ln>
        </p:spPr>
        <p:txBody>
          <a:bodyPr>
            <a:noAutofit/>
          </a:bodyPr>
          <a:lstStyle/>
          <a:p>
            <a:pPr marL="228600" indent="-228240">
              <a:lnSpc>
                <a:spcPct val="90000"/>
              </a:lnSpc>
              <a:spcBef>
                <a:spcPts val="1001"/>
              </a:spcBef>
              <a:buClr>
                <a:srgbClr val="0070C0"/>
              </a:buClr>
              <a:buFont typeface="Arial"/>
              <a:buChar char="•"/>
            </a:pPr>
            <a:r>
              <a:rPr lang="en-US" sz="2800" b="1" strike="noStrike" spc="-1">
                <a:solidFill>
                  <a:srgbClr val="0070C0"/>
                </a:solidFill>
                <a:latin typeface="Calibri"/>
              </a:rPr>
              <a:t>Parameter compatibility in convolution layer</a:t>
            </a:r>
            <a:r>
              <a:rPr lang="en-US" sz="2800" b="0" strike="noStrike" spc="-1">
                <a:solidFill>
                  <a:srgbClr val="0070C0"/>
                </a:solidFill>
                <a:latin typeface="Calibri"/>
              </a:rPr>
              <a:t> ― By noting II the length of the input volume size, FF the length of the filter, PP the amount of zero padding, SS the stride, then the output size OO of the feature map along that dimension is given by:</a:t>
            </a:r>
          </a:p>
        </p:txBody>
      </p:sp>
      <p:pic>
        <p:nvPicPr>
          <p:cNvPr id="115" name="Picture 3"/>
          <p:cNvPicPr/>
          <p:nvPr/>
        </p:nvPicPr>
        <p:blipFill>
          <a:blip r:embed="rId2"/>
          <a:stretch/>
        </p:blipFill>
        <p:spPr>
          <a:xfrm>
            <a:off x="4822560" y="2486160"/>
            <a:ext cx="6451560" cy="3956760"/>
          </a:xfrm>
          <a:prstGeom prst="rect">
            <a:avLst/>
          </a:prstGeom>
          <a:ln>
            <a:noFill/>
          </a:ln>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4003</TotalTime>
  <Words>2538</Words>
  <Application>Microsoft Office PowerPoint</Application>
  <PresentationFormat>Widescreen</PresentationFormat>
  <Paragraphs>193</Paragraphs>
  <Slides>60</Slides>
  <Notes>0</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60</vt:i4>
      </vt:variant>
    </vt:vector>
  </HeadingPairs>
  <TitlesOfParts>
    <vt:vector size="68" baseType="lpstr">
      <vt:lpstr>Arial</vt:lpstr>
      <vt:lpstr>Calibri</vt:lpstr>
      <vt:lpstr>Calibri Light</vt:lpstr>
      <vt:lpstr>Symbol</vt:lpstr>
      <vt:lpstr>Times New Roman</vt:lpstr>
      <vt:lpstr>Wingdings</vt:lpstr>
      <vt:lpstr>Office Theme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CSE 327 Lecture 8</dc:title>
  <dc:subject/>
  <dc:creator>Mohammad Khan</dc:creator>
  <dc:description/>
  <cp:lastModifiedBy>Mohammad Khan</cp:lastModifiedBy>
  <cp:revision>187</cp:revision>
  <dcterms:created xsi:type="dcterms:W3CDTF">2018-11-03T12:07:21Z</dcterms:created>
  <dcterms:modified xsi:type="dcterms:W3CDTF">2021-08-01T16:15:25Z</dcterms:modified>
  <dc:language>en-US</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0</vt:i4>
  </property>
  <property fmtid="{D5CDD505-2E9C-101B-9397-08002B2CF9AE}" pid="4" name="HyperlinksChanged">
    <vt:bool>false</vt:bool>
  </property>
  <property fmtid="{D5CDD505-2E9C-101B-9397-08002B2CF9AE}" pid="5" name="LinksUpToDate">
    <vt:bool>false</vt:bool>
  </property>
  <property fmtid="{D5CDD505-2E9C-101B-9397-08002B2CF9AE}" pid="6" name="MMClips">
    <vt:i4>0</vt:i4>
  </property>
  <property fmtid="{D5CDD505-2E9C-101B-9397-08002B2CF9AE}" pid="7" name="Notes">
    <vt:i4>0</vt:i4>
  </property>
  <property fmtid="{D5CDD505-2E9C-101B-9397-08002B2CF9AE}" pid="8" name="PresentationFormat">
    <vt:lpwstr>Widescreen</vt:lpwstr>
  </property>
  <property fmtid="{D5CDD505-2E9C-101B-9397-08002B2CF9AE}" pid="9" name="ScaleCrop">
    <vt:bool>false</vt:bool>
  </property>
  <property fmtid="{D5CDD505-2E9C-101B-9397-08002B2CF9AE}" pid="10" name="ShareDoc">
    <vt:bool>false</vt:bool>
  </property>
  <property fmtid="{D5CDD505-2E9C-101B-9397-08002B2CF9AE}" pid="11" name="Slides">
    <vt:i4>60</vt:i4>
  </property>
</Properties>
</file>